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04" r:id="rId31"/>
    <p:sldId id="305" r:id="rId32"/>
    <p:sldId id="306" r:id="rId33"/>
    <p:sldId id="307" r:id="rId34"/>
    <p:sldId id="308" r:id="rId35"/>
    <p:sldId id="309" r:id="rId36"/>
    <p:sldId id="310"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Lst>
  <p:sldSz cx="9144000" cy="5143500" type="screen16x9"/>
  <p:notesSz cx="6858000" cy="9144000"/>
  <p:embeddedFontLst>
    <p:embeddedFont>
      <p:font typeface="Helvetica Neue" panose="020B0604020202020204" charset="0"/>
      <p:regular r:id="rId58"/>
      <p:bold r:id="rId59"/>
      <p:italic r:id="rId60"/>
      <p:boldItalic r:id="rId61"/>
    </p:embeddedFont>
    <p:embeddedFont>
      <p:font typeface="Helvetica Neue Light"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huuPQLNxdz8mdkf/iEP5AipJ90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D8616-8D08-4AE6-B1E4-C6497A3DEF3E}" v="18" dt="2025-04-15T03:22:53.529"/>
  </p1510:revLst>
</p1510:revInfo>
</file>

<file path=ppt/tableStyles.xml><?xml version="1.0" encoding="utf-8"?>
<a:tblStyleLst xmlns:a="http://schemas.openxmlformats.org/drawingml/2006/main" def="{C0517D2A-F2E8-4710-99ED-7CF952D529ED}">
  <a:tblStyle styleId="{C0517D2A-F2E8-4710-99ED-7CF952D529E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65"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Luinys" userId="c10977163c1e090f" providerId="LiveId" clId="{240D8616-8D08-4AE6-B1E4-C6497A3DEF3E}"/>
    <pc:docChg chg="undo custSel addSld modSld">
      <pc:chgData name="Ben Luinys" userId="c10977163c1e090f" providerId="LiveId" clId="{240D8616-8D08-4AE6-B1E4-C6497A3DEF3E}" dt="2025-04-15T03:23:13.814" v="913" actId="14100"/>
      <pc:docMkLst>
        <pc:docMk/>
      </pc:docMkLst>
      <pc:sldChg chg="modSp mod">
        <pc:chgData name="Ben Luinys" userId="c10977163c1e090f" providerId="LiveId" clId="{240D8616-8D08-4AE6-B1E4-C6497A3DEF3E}" dt="2025-04-15T02:34:29.878" v="1" actId="20577"/>
        <pc:sldMkLst>
          <pc:docMk/>
          <pc:sldMk cId="0" sldId="256"/>
        </pc:sldMkLst>
        <pc:spChg chg="mod">
          <ac:chgData name="Ben Luinys" userId="c10977163c1e090f" providerId="LiveId" clId="{240D8616-8D08-4AE6-B1E4-C6497A3DEF3E}" dt="2025-04-15T02:34:29.878" v="1" actId="20577"/>
          <ac:spMkLst>
            <pc:docMk/>
            <pc:sldMk cId="0" sldId="256"/>
            <ac:spMk id="57" creationId="{00000000-0000-0000-0000-000000000000}"/>
          </ac:spMkLst>
        </pc:spChg>
      </pc:sldChg>
      <pc:sldChg chg="modSp mod">
        <pc:chgData name="Ben Luinys" userId="c10977163c1e090f" providerId="LiveId" clId="{240D8616-8D08-4AE6-B1E4-C6497A3DEF3E}" dt="2025-04-15T02:34:53.101" v="18" actId="20577"/>
        <pc:sldMkLst>
          <pc:docMk/>
          <pc:sldMk cId="0" sldId="259"/>
        </pc:sldMkLst>
        <pc:graphicFrameChg chg="modGraphic">
          <ac:chgData name="Ben Luinys" userId="c10977163c1e090f" providerId="LiveId" clId="{240D8616-8D08-4AE6-B1E4-C6497A3DEF3E}" dt="2025-04-15T02:34:53.101" v="18" actId="20577"/>
          <ac:graphicFrameMkLst>
            <pc:docMk/>
            <pc:sldMk cId="0" sldId="259"/>
            <ac:graphicFrameMk id="84" creationId="{00000000-0000-0000-0000-000000000000}"/>
          </ac:graphicFrameMkLst>
        </pc:graphicFrameChg>
      </pc:sldChg>
      <pc:sldChg chg="addSp delSp modSp mod">
        <pc:chgData name="Ben Luinys" userId="c10977163c1e090f" providerId="LiveId" clId="{240D8616-8D08-4AE6-B1E4-C6497A3DEF3E}" dt="2025-04-15T02:57:58.815" v="801" actId="14100"/>
        <pc:sldMkLst>
          <pc:docMk/>
          <pc:sldMk cId="0" sldId="262"/>
        </pc:sldMkLst>
        <pc:picChg chg="add mod modCrop">
          <ac:chgData name="Ben Luinys" userId="c10977163c1e090f" providerId="LiveId" clId="{240D8616-8D08-4AE6-B1E4-C6497A3DEF3E}" dt="2025-04-15T02:57:58.815" v="801" actId="14100"/>
          <ac:picMkLst>
            <pc:docMk/>
            <pc:sldMk cId="0" sldId="262"/>
            <ac:picMk id="3" creationId="{8C5254E3-1787-192E-0C4B-8FAF2850762E}"/>
          </ac:picMkLst>
        </pc:picChg>
        <pc:picChg chg="del">
          <ac:chgData name="Ben Luinys" userId="c10977163c1e090f" providerId="LiveId" clId="{240D8616-8D08-4AE6-B1E4-C6497A3DEF3E}" dt="2025-04-15T02:57:19.882" v="796" actId="478"/>
          <ac:picMkLst>
            <pc:docMk/>
            <pc:sldMk cId="0" sldId="262"/>
            <ac:picMk id="107" creationId="{00000000-0000-0000-0000-000000000000}"/>
          </ac:picMkLst>
        </pc:picChg>
      </pc:sldChg>
      <pc:sldChg chg="modSp mod">
        <pc:chgData name="Ben Luinys" userId="c10977163c1e090f" providerId="LiveId" clId="{240D8616-8D08-4AE6-B1E4-C6497A3DEF3E}" dt="2025-04-15T02:35:29.770" v="24" actId="6549"/>
        <pc:sldMkLst>
          <pc:docMk/>
          <pc:sldMk cId="0" sldId="265"/>
        </pc:sldMkLst>
        <pc:graphicFrameChg chg="modGraphic">
          <ac:chgData name="Ben Luinys" userId="c10977163c1e090f" providerId="LiveId" clId="{240D8616-8D08-4AE6-B1E4-C6497A3DEF3E}" dt="2025-04-15T02:35:29.770" v="24" actId="6549"/>
          <ac:graphicFrameMkLst>
            <pc:docMk/>
            <pc:sldMk cId="0" sldId="265"/>
            <ac:graphicFrameMk id="137" creationId="{00000000-0000-0000-0000-000000000000}"/>
          </ac:graphicFrameMkLst>
        </pc:graphicFrameChg>
      </pc:sldChg>
      <pc:sldChg chg="addSp delSp modSp mod">
        <pc:chgData name="Ben Luinys" userId="c10977163c1e090f" providerId="LiveId" clId="{240D8616-8D08-4AE6-B1E4-C6497A3DEF3E}" dt="2025-04-15T02:59:25.983" v="807" actId="14100"/>
        <pc:sldMkLst>
          <pc:docMk/>
          <pc:sldMk cId="0" sldId="266"/>
        </pc:sldMkLst>
        <pc:picChg chg="add mod modCrop">
          <ac:chgData name="Ben Luinys" userId="c10977163c1e090f" providerId="LiveId" clId="{240D8616-8D08-4AE6-B1E4-C6497A3DEF3E}" dt="2025-04-15T02:59:25.983" v="807" actId="14100"/>
          <ac:picMkLst>
            <pc:docMk/>
            <pc:sldMk cId="0" sldId="266"/>
            <ac:picMk id="3" creationId="{AA595C05-D9F4-65FC-657F-E61BCC337452}"/>
          </ac:picMkLst>
        </pc:picChg>
        <pc:picChg chg="del">
          <ac:chgData name="Ben Luinys" userId="c10977163c1e090f" providerId="LiveId" clId="{240D8616-8D08-4AE6-B1E4-C6497A3DEF3E}" dt="2025-04-15T02:58:57.519" v="802" actId="478"/>
          <ac:picMkLst>
            <pc:docMk/>
            <pc:sldMk cId="0" sldId="266"/>
            <ac:picMk id="149" creationId="{00000000-0000-0000-0000-000000000000}"/>
          </ac:picMkLst>
        </pc:picChg>
      </pc:sldChg>
      <pc:sldChg chg="addSp delSp modSp mod">
        <pc:chgData name="Ben Luinys" userId="c10977163c1e090f" providerId="LiveId" clId="{240D8616-8D08-4AE6-B1E4-C6497A3DEF3E}" dt="2025-04-15T03:01:37.278" v="817" actId="171"/>
        <pc:sldMkLst>
          <pc:docMk/>
          <pc:sldMk cId="0" sldId="268"/>
        </pc:sldMkLst>
        <pc:picChg chg="add mod ord modCrop">
          <ac:chgData name="Ben Luinys" userId="c10977163c1e090f" providerId="LiveId" clId="{240D8616-8D08-4AE6-B1E4-C6497A3DEF3E}" dt="2025-04-15T03:01:37.278" v="817" actId="171"/>
          <ac:picMkLst>
            <pc:docMk/>
            <pc:sldMk cId="0" sldId="268"/>
            <ac:picMk id="3" creationId="{34D02042-5AE1-B12E-0426-9169A36030F6}"/>
          </ac:picMkLst>
        </pc:picChg>
        <pc:picChg chg="del">
          <ac:chgData name="Ben Luinys" userId="c10977163c1e090f" providerId="LiveId" clId="{240D8616-8D08-4AE6-B1E4-C6497A3DEF3E}" dt="2025-04-15T03:00:36.346" v="808" actId="478"/>
          <ac:picMkLst>
            <pc:docMk/>
            <pc:sldMk cId="0" sldId="268"/>
            <ac:picMk id="168" creationId="{00000000-0000-0000-0000-000000000000}"/>
          </ac:picMkLst>
        </pc:picChg>
      </pc:sldChg>
      <pc:sldChg chg="addSp delSp modSp mod">
        <pc:chgData name="Ben Luinys" userId="c10977163c1e090f" providerId="LiveId" clId="{240D8616-8D08-4AE6-B1E4-C6497A3DEF3E}" dt="2025-04-15T03:02:38.136" v="824" actId="1076"/>
        <pc:sldMkLst>
          <pc:docMk/>
          <pc:sldMk cId="0" sldId="269"/>
        </pc:sldMkLst>
        <pc:picChg chg="add mod modCrop">
          <ac:chgData name="Ben Luinys" userId="c10977163c1e090f" providerId="LiveId" clId="{240D8616-8D08-4AE6-B1E4-C6497A3DEF3E}" dt="2025-04-15T03:02:38.136" v="824" actId="1076"/>
          <ac:picMkLst>
            <pc:docMk/>
            <pc:sldMk cId="0" sldId="269"/>
            <ac:picMk id="3" creationId="{F4376EF2-6D90-8691-52AE-3361C2E86015}"/>
          </ac:picMkLst>
        </pc:picChg>
        <pc:picChg chg="del">
          <ac:chgData name="Ben Luinys" userId="c10977163c1e090f" providerId="LiveId" clId="{240D8616-8D08-4AE6-B1E4-C6497A3DEF3E}" dt="2025-04-15T03:02:05.148" v="818" actId="478"/>
          <ac:picMkLst>
            <pc:docMk/>
            <pc:sldMk cId="0" sldId="269"/>
            <ac:picMk id="178" creationId="{00000000-0000-0000-0000-000000000000}"/>
          </ac:picMkLst>
        </pc:picChg>
      </pc:sldChg>
      <pc:sldChg chg="modSp mod">
        <pc:chgData name="Ben Luinys" userId="c10977163c1e090f" providerId="LiveId" clId="{240D8616-8D08-4AE6-B1E4-C6497A3DEF3E}" dt="2025-04-15T02:35:43.999" v="28" actId="20577"/>
        <pc:sldMkLst>
          <pc:docMk/>
          <pc:sldMk cId="0" sldId="272"/>
        </pc:sldMkLst>
        <pc:graphicFrameChg chg="modGraphic">
          <ac:chgData name="Ben Luinys" userId="c10977163c1e090f" providerId="LiveId" clId="{240D8616-8D08-4AE6-B1E4-C6497A3DEF3E}" dt="2025-04-15T02:35:43.999" v="28" actId="20577"/>
          <ac:graphicFrameMkLst>
            <pc:docMk/>
            <pc:sldMk cId="0" sldId="272"/>
            <ac:graphicFrameMk id="222" creationId="{00000000-0000-0000-0000-000000000000}"/>
          </ac:graphicFrameMkLst>
        </pc:graphicFrameChg>
      </pc:sldChg>
      <pc:sldChg chg="addSp delSp modSp mod">
        <pc:chgData name="Ben Luinys" userId="c10977163c1e090f" providerId="LiveId" clId="{240D8616-8D08-4AE6-B1E4-C6497A3DEF3E}" dt="2025-04-15T03:03:51.203" v="830" actId="14100"/>
        <pc:sldMkLst>
          <pc:docMk/>
          <pc:sldMk cId="0" sldId="273"/>
        </pc:sldMkLst>
        <pc:picChg chg="add mod modCrop">
          <ac:chgData name="Ben Luinys" userId="c10977163c1e090f" providerId="LiveId" clId="{240D8616-8D08-4AE6-B1E4-C6497A3DEF3E}" dt="2025-04-15T03:03:51.203" v="830" actId="14100"/>
          <ac:picMkLst>
            <pc:docMk/>
            <pc:sldMk cId="0" sldId="273"/>
            <ac:picMk id="3" creationId="{F08E48A9-BBCE-1B6E-9E2C-1698FDAF77BE}"/>
          </ac:picMkLst>
        </pc:picChg>
        <pc:picChg chg="del">
          <ac:chgData name="Ben Luinys" userId="c10977163c1e090f" providerId="LiveId" clId="{240D8616-8D08-4AE6-B1E4-C6497A3DEF3E}" dt="2025-04-15T03:03:25.097" v="825" actId="478"/>
          <ac:picMkLst>
            <pc:docMk/>
            <pc:sldMk cId="0" sldId="273"/>
            <ac:picMk id="234" creationId="{00000000-0000-0000-0000-000000000000}"/>
          </ac:picMkLst>
        </pc:picChg>
      </pc:sldChg>
      <pc:sldChg chg="addSp delSp modSp mod">
        <pc:chgData name="Ben Luinys" userId="c10977163c1e090f" providerId="LiveId" clId="{240D8616-8D08-4AE6-B1E4-C6497A3DEF3E}" dt="2025-04-15T03:05:16.267" v="837" actId="1076"/>
        <pc:sldMkLst>
          <pc:docMk/>
          <pc:sldMk cId="0" sldId="275"/>
        </pc:sldMkLst>
        <pc:picChg chg="add mod modCrop">
          <ac:chgData name="Ben Luinys" userId="c10977163c1e090f" providerId="LiveId" clId="{240D8616-8D08-4AE6-B1E4-C6497A3DEF3E}" dt="2025-04-15T03:05:16.267" v="837" actId="1076"/>
          <ac:picMkLst>
            <pc:docMk/>
            <pc:sldMk cId="0" sldId="275"/>
            <ac:picMk id="3" creationId="{3BDE9D41-8824-BE7B-1870-90AC60051042}"/>
          </ac:picMkLst>
        </pc:picChg>
        <pc:picChg chg="del">
          <ac:chgData name="Ben Luinys" userId="c10977163c1e090f" providerId="LiveId" clId="{240D8616-8D08-4AE6-B1E4-C6497A3DEF3E}" dt="2025-04-15T03:04:41.410" v="831" actId="478"/>
          <ac:picMkLst>
            <pc:docMk/>
            <pc:sldMk cId="0" sldId="275"/>
            <ac:picMk id="253" creationId="{00000000-0000-0000-0000-000000000000}"/>
          </ac:picMkLst>
        </pc:picChg>
      </pc:sldChg>
      <pc:sldChg chg="addSp delSp modSp mod">
        <pc:chgData name="Ben Luinys" userId="c10977163c1e090f" providerId="LiveId" clId="{240D8616-8D08-4AE6-B1E4-C6497A3DEF3E}" dt="2025-04-15T03:06:39.139" v="845" actId="732"/>
        <pc:sldMkLst>
          <pc:docMk/>
          <pc:sldMk cId="0" sldId="276"/>
        </pc:sldMkLst>
        <pc:picChg chg="add mod modCrop">
          <ac:chgData name="Ben Luinys" userId="c10977163c1e090f" providerId="LiveId" clId="{240D8616-8D08-4AE6-B1E4-C6497A3DEF3E}" dt="2025-04-15T03:06:39.139" v="845" actId="732"/>
          <ac:picMkLst>
            <pc:docMk/>
            <pc:sldMk cId="0" sldId="276"/>
            <ac:picMk id="3" creationId="{6D1A465A-1D8B-AD2A-21CB-FCFE00E7D2B0}"/>
          </ac:picMkLst>
        </pc:picChg>
        <pc:picChg chg="del">
          <ac:chgData name="Ben Luinys" userId="c10977163c1e090f" providerId="LiveId" clId="{240D8616-8D08-4AE6-B1E4-C6497A3DEF3E}" dt="2025-04-15T03:06:01.882" v="838" actId="478"/>
          <ac:picMkLst>
            <pc:docMk/>
            <pc:sldMk cId="0" sldId="276"/>
            <ac:picMk id="263" creationId="{00000000-0000-0000-0000-000000000000}"/>
          </ac:picMkLst>
        </pc:picChg>
      </pc:sldChg>
      <pc:sldChg chg="modSp mod">
        <pc:chgData name="Ben Luinys" userId="c10977163c1e090f" providerId="LiveId" clId="{240D8616-8D08-4AE6-B1E4-C6497A3DEF3E}" dt="2025-04-15T02:36:10.511" v="32" actId="1076"/>
        <pc:sldMkLst>
          <pc:docMk/>
          <pc:sldMk cId="0" sldId="277"/>
        </pc:sldMkLst>
        <pc:spChg chg="mod">
          <ac:chgData name="Ben Luinys" userId="c10977163c1e090f" providerId="LiveId" clId="{240D8616-8D08-4AE6-B1E4-C6497A3DEF3E}" dt="2025-04-15T02:36:06.626" v="31" actId="1076"/>
          <ac:spMkLst>
            <pc:docMk/>
            <pc:sldMk cId="0" sldId="277"/>
            <ac:spMk id="282" creationId="{00000000-0000-0000-0000-000000000000}"/>
          </ac:spMkLst>
        </pc:spChg>
        <pc:spChg chg="mod">
          <ac:chgData name="Ben Luinys" userId="c10977163c1e090f" providerId="LiveId" clId="{240D8616-8D08-4AE6-B1E4-C6497A3DEF3E}" dt="2025-04-15T02:36:10.511" v="32" actId="1076"/>
          <ac:spMkLst>
            <pc:docMk/>
            <pc:sldMk cId="0" sldId="277"/>
            <ac:spMk id="286" creationId="{00000000-0000-0000-0000-000000000000}"/>
          </ac:spMkLst>
        </pc:spChg>
      </pc:sldChg>
      <pc:sldChg chg="modSp mod">
        <pc:chgData name="Ben Luinys" userId="c10977163c1e090f" providerId="LiveId" clId="{240D8616-8D08-4AE6-B1E4-C6497A3DEF3E}" dt="2025-04-15T02:36:21.762" v="36" actId="20577"/>
        <pc:sldMkLst>
          <pc:docMk/>
          <pc:sldMk cId="0" sldId="279"/>
        </pc:sldMkLst>
        <pc:graphicFrameChg chg="modGraphic">
          <ac:chgData name="Ben Luinys" userId="c10977163c1e090f" providerId="LiveId" clId="{240D8616-8D08-4AE6-B1E4-C6497A3DEF3E}" dt="2025-04-15T02:36:21.762" v="36" actId="20577"/>
          <ac:graphicFrameMkLst>
            <pc:docMk/>
            <pc:sldMk cId="0" sldId="279"/>
            <ac:graphicFrameMk id="314" creationId="{00000000-0000-0000-0000-000000000000}"/>
          </ac:graphicFrameMkLst>
        </pc:graphicFrameChg>
      </pc:sldChg>
      <pc:sldChg chg="addSp delSp modSp mod">
        <pc:chgData name="Ben Luinys" userId="c10977163c1e090f" providerId="LiveId" clId="{240D8616-8D08-4AE6-B1E4-C6497A3DEF3E}" dt="2025-04-15T03:08:10.139" v="852" actId="732"/>
        <pc:sldMkLst>
          <pc:docMk/>
          <pc:sldMk cId="0" sldId="280"/>
        </pc:sldMkLst>
        <pc:picChg chg="add mod modCrop">
          <ac:chgData name="Ben Luinys" userId="c10977163c1e090f" providerId="LiveId" clId="{240D8616-8D08-4AE6-B1E4-C6497A3DEF3E}" dt="2025-04-15T03:08:10.139" v="852" actId="732"/>
          <ac:picMkLst>
            <pc:docMk/>
            <pc:sldMk cId="0" sldId="280"/>
            <ac:picMk id="3" creationId="{1916BCD6-2716-CACB-FA49-6CCF78C1D891}"/>
          </ac:picMkLst>
        </pc:picChg>
        <pc:picChg chg="del">
          <ac:chgData name="Ben Luinys" userId="c10977163c1e090f" providerId="LiveId" clId="{240D8616-8D08-4AE6-B1E4-C6497A3DEF3E}" dt="2025-04-15T03:07:32.706" v="846" actId="478"/>
          <ac:picMkLst>
            <pc:docMk/>
            <pc:sldMk cId="0" sldId="280"/>
            <ac:picMk id="326" creationId="{00000000-0000-0000-0000-000000000000}"/>
          </ac:picMkLst>
        </pc:picChg>
      </pc:sldChg>
      <pc:sldChg chg="addSp delSp modSp mod">
        <pc:chgData name="Ben Luinys" userId="c10977163c1e090f" providerId="LiveId" clId="{240D8616-8D08-4AE6-B1E4-C6497A3DEF3E}" dt="2025-04-15T03:09:21.931" v="861" actId="14100"/>
        <pc:sldMkLst>
          <pc:docMk/>
          <pc:sldMk cId="0" sldId="282"/>
        </pc:sldMkLst>
        <pc:picChg chg="add mod modCrop">
          <ac:chgData name="Ben Luinys" userId="c10977163c1e090f" providerId="LiveId" clId="{240D8616-8D08-4AE6-B1E4-C6497A3DEF3E}" dt="2025-04-15T03:09:21.931" v="861" actId="14100"/>
          <ac:picMkLst>
            <pc:docMk/>
            <pc:sldMk cId="0" sldId="282"/>
            <ac:picMk id="3" creationId="{D0BC95FC-0EDD-A860-D11D-5B8362077510}"/>
          </ac:picMkLst>
        </pc:picChg>
        <pc:picChg chg="del">
          <ac:chgData name="Ben Luinys" userId="c10977163c1e090f" providerId="LiveId" clId="{240D8616-8D08-4AE6-B1E4-C6497A3DEF3E}" dt="2025-04-15T03:08:47.061" v="853" actId="478"/>
          <ac:picMkLst>
            <pc:docMk/>
            <pc:sldMk cId="0" sldId="282"/>
            <ac:picMk id="350" creationId="{00000000-0000-0000-0000-000000000000}"/>
          </ac:picMkLst>
        </pc:picChg>
      </pc:sldChg>
      <pc:sldChg chg="addSp delSp modSp mod">
        <pc:chgData name="Ben Luinys" userId="c10977163c1e090f" providerId="LiveId" clId="{240D8616-8D08-4AE6-B1E4-C6497A3DEF3E}" dt="2025-04-15T03:10:29.091" v="866" actId="732"/>
        <pc:sldMkLst>
          <pc:docMk/>
          <pc:sldMk cId="0" sldId="283"/>
        </pc:sldMkLst>
        <pc:picChg chg="add mod modCrop">
          <ac:chgData name="Ben Luinys" userId="c10977163c1e090f" providerId="LiveId" clId="{240D8616-8D08-4AE6-B1E4-C6497A3DEF3E}" dt="2025-04-15T03:10:29.091" v="866" actId="732"/>
          <ac:picMkLst>
            <pc:docMk/>
            <pc:sldMk cId="0" sldId="283"/>
            <ac:picMk id="3" creationId="{B6D8407A-AD8A-3C2C-D840-0D756058B8D6}"/>
          </ac:picMkLst>
        </pc:picChg>
        <pc:picChg chg="del">
          <ac:chgData name="Ben Luinys" userId="c10977163c1e090f" providerId="LiveId" clId="{240D8616-8D08-4AE6-B1E4-C6497A3DEF3E}" dt="2025-04-15T03:09:58.551" v="862" actId="478"/>
          <ac:picMkLst>
            <pc:docMk/>
            <pc:sldMk cId="0" sldId="283"/>
            <ac:picMk id="360" creationId="{00000000-0000-0000-0000-000000000000}"/>
          </ac:picMkLst>
        </pc:picChg>
      </pc:sldChg>
      <pc:sldChg chg="modSp mod">
        <pc:chgData name="Ben Luinys" userId="c10977163c1e090f" providerId="LiveId" clId="{240D8616-8D08-4AE6-B1E4-C6497A3DEF3E}" dt="2025-04-15T02:36:54.802" v="38" actId="1076"/>
        <pc:sldMkLst>
          <pc:docMk/>
          <pc:sldMk cId="0" sldId="284"/>
        </pc:sldMkLst>
        <pc:spChg chg="mod">
          <ac:chgData name="Ben Luinys" userId="c10977163c1e090f" providerId="LiveId" clId="{240D8616-8D08-4AE6-B1E4-C6497A3DEF3E}" dt="2025-04-15T02:36:54.802" v="38" actId="1076"/>
          <ac:spMkLst>
            <pc:docMk/>
            <pc:sldMk cId="0" sldId="284"/>
            <ac:spMk id="390" creationId="{00000000-0000-0000-0000-000000000000}"/>
          </ac:spMkLst>
        </pc:spChg>
      </pc:sldChg>
      <pc:sldChg chg="modSp mod">
        <pc:chgData name="Ben Luinys" userId="c10977163c1e090f" providerId="LiveId" clId="{240D8616-8D08-4AE6-B1E4-C6497A3DEF3E}" dt="2025-04-15T02:37:18.222" v="50" actId="20577"/>
        <pc:sldMkLst>
          <pc:docMk/>
          <pc:sldMk cId="0" sldId="286"/>
        </pc:sldMkLst>
        <pc:graphicFrameChg chg="modGraphic">
          <ac:chgData name="Ben Luinys" userId="c10977163c1e090f" providerId="LiveId" clId="{240D8616-8D08-4AE6-B1E4-C6497A3DEF3E}" dt="2025-04-15T02:37:18.222" v="50" actId="20577"/>
          <ac:graphicFrameMkLst>
            <pc:docMk/>
            <pc:sldMk cId="0" sldId="286"/>
            <ac:graphicFrameMk id="406" creationId="{00000000-0000-0000-0000-000000000000}"/>
          </ac:graphicFrameMkLst>
        </pc:graphicFrameChg>
      </pc:sldChg>
      <pc:sldChg chg="addSp delSp modSp mod">
        <pc:chgData name="Ben Luinys" userId="c10977163c1e090f" providerId="LiveId" clId="{240D8616-8D08-4AE6-B1E4-C6497A3DEF3E}" dt="2025-04-15T03:20:52.407" v="901" actId="1076"/>
        <pc:sldMkLst>
          <pc:docMk/>
          <pc:sldMk cId="0" sldId="287"/>
        </pc:sldMkLst>
        <pc:picChg chg="add mod modCrop">
          <ac:chgData name="Ben Luinys" userId="c10977163c1e090f" providerId="LiveId" clId="{240D8616-8D08-4AE6-B1E4-C6497A3DEF3E}" dt="2025-04-15T03:20:52.407" v="901" actId="1076"/>
          <ac:picMkLst>
            <pc:docMk/>
            <pc:sldMk cId="0" sldId="287"/>
            <ac:picMk id="3" creationId="{5BB9CF2B-ADE1-2530-72AD-C15DD1F5E854}"/>
          </ac:picMkLst>
        </pc:picChg>
        <pc:picChg chg="del">
          <ac:chgData name="Ben Luinys" userId="c10977163c1e090f" providerId="LiveId" clId="{240D8616-8D08-4AE6-B1E4-C6497A3DEF3E}" dt="2025-04-15T03:20:07.426" v="893" actId="478"/>
          <ac:picMkLst>
            <pc:docMk/>
            <pc:sldMk cId="0" sldId="287"/>
            <ac:picMk id="418" creationId="{00000000-0000-0000-0000-000000000000}"/>
          </ac:picMkLst>
        </pc:picChg>
      </pc:sldChg>
      <pc:sldChg chg="addSp delSp modSp mod">
        <pc:chgData name="Ben Luinys" userId="c10977163c1e090f" providerId="LiveId" clId="{240D8616-8D08-4AE6-B1E4-C6497A3DEF3E}" dt="2025-04-15T03:22:22.447" v="907" actId="14100"/>
        <pc:sldMkLst>
          <pc:docMk/>
          <pc:sldMk cId="0" sldId="289"/>
        </pc:sldMkLst>
        <pc:picChg chg="add mod modCrop">
          <ac:chgData name="Ben Luinys" userId="c10977163c1e090f" providerId="LiveId" clId="{240D8616-8D08-4AE6-B1E4-C6497A3DEF3E}" dt="2025-04-15T03:22:22.447" v="907" actId="14100"/>
          <ac:picMkLst>
            <pc:docMk/>
            <pc:sldMk cId="0" sldId="289"/>
            <ac:picMk id="3" creationId="{52F418E1-30E5-1BC3-DB63-DE62B2D58758}"/>
          </ac:picMkLst>
        </pc:picChg>
        <pc:picChg chg="del">
          <ac:chgData name="Ben Luinys" userId="c10977163c1e090f" providerId="LiveId" clId="{240D8616-8D08-4AE6-B1E4-C6497A3DEF3E}" dt="2025-04-15T03:21:56.843" v="902" actId="478"/>
          <ac:picMkLst>
            <pc:docMk/>
            <pc:sldMk cId="0" sldId="289"/>
            <ac:picMk id="442" creationId="{00000000-0000-0000-0000-000000000000}"/>
          </ac:picMkLst>
        </pc:picChg>
      </pc:sldChg>
      <pc:sldChg chg="addSp delSp modSp mod">
        <pc:chgData name="Ben Luinys" userId="c10977163c1e090f" providerId="LiveId" clId="{240D8616-8D08-4AE6-B1E4-C6497A3DEF3E}" dt="2025-04-15T03:23:13.814" v="913" actId="14100"/>
        <pc:sldMkLst>
          <pc:docMk/>
          <pc:sldMk cId="0" sldId="290"/>
        </pc:sldMkLst>
        <pc:picChg chg="add mod modCrop">
          <ac:chgData name="Ben Luinys" userId="c10977163c1e090f" providerId="LiveId" clId="{240D8616-8D08-4AE6-B1E4-C6497A3DEF3E}" dt="2025-04-15T03:23:13.814" v="913" actId="14100"/>
          <ac:picMkLst>
            <pc:docMk/>
            <pc:sldMk cId="0" sldId="290"/>
            <ac:picMk id="3" creationId="{A97510C7-ED71-A0D2-9709-1FA6F662B88E}"/>
          </ac:picMkLst>
        </pc:picChg>
        <pc:picChg chg="del">
          <ac:chgData name="Ben Luinys" userId="c10977163c1e090f" providerId="LiveId" clId="{240D8616-8D08-4AE6-B1E4-C6497A3DEF3E}" dt="2025-04-15T03:22:48.213" v="908" actId="478"/>
          <ac:picMkLst>
            <pc:docMk/>
            <pc:sldMk cId="0" sldId="290"/>
            <ac:picMk id="452" creationId="{00000000-0000-0000-0000-000000000000}"/>
          </ac:picMkLst>
        </pc:picChg>
      </pc:sldChg>
      <pc:sldChg chg="modSp mod">
        <pc:chgData name="Ben Luinys" userId="c10977163c1e090f" providerId="LiveId" clId="{240D8616-8D08-4AE6-B1E4-C6497A3DEF3E}" dt="2025-04-15T02:38:11.347" v="51" actId="1076"/>
        <pc:sldMkLst>
          <pc:docMk/>
          <pc:sldMk cId="0" sldId="291"/>
        </pc:sldMkLst>
        <pc:spChg chg="mod">
          <ac:chgData name="Ben Luinys" userId="c10977163c1e090f" providerId="LiveId" clId="{240D8616-8D08-4AE6-B1E4-C6497A3DEF3E}" dt="2025-04-15T02:38:11.347" v="51" actId="1076"/>
          <ac:spMkLst>
            <pc:docMk/>
            <pc:sldMk cId="0" sldId="291"/>
            <ac:spMk id="482" creationId="{00000000-0000-0000-0000-000000000000}"/>
          </ac:spMkLst>
        </pc:spChg>
      </pc:sldChg>
      <pc:sldChg chg="modSp mod">
        <pc:chgData name="Ben Luinys" userId="c10977163c1e090f" providerId="LiveId" clId="{240D8616-8D08-4AE6-B1E4-C6497A3DEF3E}" dt="2025-04-15T02:38:31.808" v="53" actId="20577"/>
        <pc:sldMkLst>
          <pc:docMk/>
          <pc:sldMk cId="0" sldId="293"/>
        </pc:sldMkLst>
        <pc:graphicFrameChg chg="modGraphic">
          <ac:chgData name="Ben Luinys" userId="c10977163c1e090f" providerId="LiveId" clId="{240D8616-8D08-4AE6-B1E4-C6497A3DEF3E}" dt="2025-04-15T02:38:31.808" v="53" actId="20577"/>
          <ac:graphicFrameMkLst>
            <pc:docMk/>
            <pc:sldMk cId="0" sldId="293"/>
            <ac:graphicFrameMk id="498" creationId="{00000000-0000-0000-0000-000000000000}"/>
          </ac:graphicFrameMkLst>
        </pc:graphicFrameChg>
      </pc:sldChg>
      <pc:sldChg chg="modSp mod">
        <pc:chgData name="Ben Luinys" userId="c10977163c1e090f" providerId="LiveId" clId="{240D8616-8D08-4AE6-B1E4-C6497A3DEF3E}" dt="2025-04-15T02:38:39.512" v="55" actId="20577"/>
        <pc:sldMkLst>
          <pc:docMk/>
          <pc:sldMk cId="0" sldId="296"/>
        </pc:sldMkLst>
        <pc:graphicFrameChg chg="modGraphic">
          <ac:chgData name="Ben Luinys" userId="c10977163c1e090f" providerId="LiveId" clId="{240D8616-8D08-4AE6-B1E4-C6497A3DEF3E}" dt="2025-04-15T02:38:39.512" v="55" actId="20577"/>
          <ac:graphicFrameMkLst>
            <pc:docMk/>
            <pc:sldMk cId="0" sldId="296"/>
            <ac:graphicFrameMk id="524" creationId="{00000000-0000-0000-0000-000000000000}"/>
          </ac:graphicFrameMkLst>
        </pc:graphicFrameChg>
      </pc:sldChg>
      <pc:sldChg chg="modSp mod">
        <pc:chgData name="Ben Luinys" userId="c10977163c1e090f" providerId="LiveId" clId="{240D8616-8D08-4AE6-B1E4-C6497A3DEF3E}" dt="2025-04-15T02:38:47.046" v="57" actId="20577"/>
        <pc:sldMkLst>
          <pc:docMk/>
          <pc:sldMk cId="0" sldId="299"/>
        </pc:sldMkLst>
        <pc:graphicFrameChg chg="modGraphic">
          <ac:chgData name="Ben Luinys" userId="c10977163c1e090f" providerId="LiveId" clId="{240D8616-8D08-4AE6-B1E4-C6497A3DEF3E}" dt="2025-04-15T02:38:47.046" v="57" actId="20577"/>
          <ac:graphicFrameMkLst>
            <pc:docMk/>
            <pc:sldMk cId="0" sldId="299"/>
            <ac:graphicFrameMk id="550" creationId="{00000000-0000-0000-0000-000000000000}"/>
          </ac:graphicFrameMkLst>
        </pc:graphicFrameChg>
      </pc:sldChg>
      <pc:sldChg chg="modSp add mod">
        <pc:chgData name="Ben Luinys" userId="c10977163c1e090f" providerId="LiveId" clId="{240D8616-8D08-4AE6-B1E4-C6497A3DEF3E}" dt="2025-04-15T02:39:55.960" v="110" actId="14100"/>
        <pc:sldMkLst>
          <pc:docMk/>
          <pc:sldMk cId="1818985612" sldId="304"/>
        </pc:sldMkLst>
        <pc:spChg chg="mod">
          <ac:chgData name="Ben Luinys" userId="c10977163c1e090f" providerId="LiveId" clId="{240D8616-8D08-4AE6-B1E4-C6497A3DEF3E}" dt="2025-04-15T02:39:55.960" v="110" actId="14100"/>
          <ac:spMkLst>
            <pc:docMk/>
            <pc:sldMk cId="1818985612" sldId="304"/>
            <ac:spMk id="303" creationId="{1477A040-F0F8-1162-05A0-4312C58FF2B6}"/>
          </ac:spMkLst>
        </pc:spChg>
      </pc:sldChg>
      <pc:sldChg chg="modSp add mod replId">
        <pc:chgData name="Ben Luinys" userId="c10977163c1e090f" providerId="LiveId" clId="{240D8616-8D08-4AE6-B1E4-C6497A3DEF3E}" dt="2025-04-15T02:50:12.041" v="795" actId="6549"/>
        <pc:sldMkLst>
          <pc:docMk/>
          <pc:sldMk cId="454656719" sldId="305"/>
        </pc:sldMkLst>
        <pc:spChg chg="mod">
          <ac:chgData name="Ben Luinys" userId="c10977163c1e090f" providerId="LiveId" clId="{240D8616-8D08-4AE6-B1E4-C6497A3DEF3E}" dt="2025-04-15T02:40:23.352" v="171" actId="255"/>
          <ac:spMkLst>
            <pc:docMk/>
            <pc:sldMk cId="454656719" sldId="305"/>
            <ac:spMk id="313" creationId="{2A441F3E-EFE9-3D3B-679B-F76849D6BC63}"/>
          </ac:spMkLst>
        </pc:spChg>
        <pc:spChg chg="mod">
          <ac:chgData name="Ben Luinys" userId="c10977163c1e090f" providerId="LiveId" clId="{240D8616-8D08-4AE6-B1E4-C6497A3DEF3E}" dt="2025-04-15T02:45:59.616" v="715" actId="1076"/>
          <ac:spMkLst>
            <pc:docMk/>
            <pc:sldMk cId="454656719" sldId="305"/>
            <ac:spMk id="315" creationId="{E353775F-61D6-8063-08E1-DD03F30EEB1E}"/>
          </ac:spMkLst>
        </pc:spChg>
        <pc:graphicFrameChg chg="mod modGraphic">
          <ac:chgData name="Ben Luinys" userId="c10977163c1e090f" providerId="LiveId" clId="{240D8616-8D08-4AE6-B1E4-C6497A3DEF3E}" dt="2025-04-15T02:50:12.041" v="795" actId="6549"/>
          <ac:graphicFrameMkLst>
            <pc:docMk/>
            <pc:sldMk cId="454656719" sldId="305"/>
            <ac:graphicFrameMk id="314" creationId="{3C73ACF4-EAF8-2847-0E5F-E7011D9A9C34}"/>
          </ac:graphicFrameMkLst>
        </pc:graphicFrameChg>
      </pc:sldChg>
      <pc:sldChg chg="addSp delSp modSp add mod replId">
        <pc:chgData name="Ben Luinys" userId="c10977163c1e090f" providerId="LiveId" clId="{240D8616-8D08-4AE6-B1E4-C6497A3DEF3E}" dt="2025-04-15T03:12:56.605" v="874" actId="1076"/>
        <pc:sldMkLst>
          <pc:docMk/>
          <pc:sldMk cId="2590867884" sldId="306"/>
        </pc:sldMkLst>
        <pc:spChg chg="mod">
          <ac:chgData name="Ben Luinys" userId="c10977163c1e090f" providerId="LiveId" clId="{240D8616-8D08-4AE6-B1E4-C6497A3DEF3E}" dt="2025-04-15T02:41:57.944" v="311" actId="20577"/>
          <ac:spMkLst>
            <pc:docMk/>
            <pc:sldMk cId="2590867884" sldId="306"/>
            <ac:spMk id="323" creationId="{37AFFF06-180F-6456-0E2D-EF90103BEDE4}"/>
          </ac:spMkLst>
        </pc:spChg>
        <pc:spChg chg="mod">
          <ac:chgData name="Ben Luinys" userId="c10977163c1e090f" providerId="LiveId" clId="{240D8616-8D08-4AE6-B1E4-C6497A3DEF3E}" dt="2025-04-15T02:48:19.275" v="734" actId="6549"/>
          <ac:spMkLst>
            <pc:docMk/>
            <pc:sldMk cId="2590867884" sldId="306"/>
            <ac:spMk id="325" creationId="{DE3287DD-6341-10FE-2F4D-CEC8585A5108}"/>
          </ac:spMkLst>
        </pc:spChg>
        <pc:picChg chg="add mod modCrop">
          <ac:chgData name="Ben Luinys" userId="c10977163c1e090f" providerId="LiveId" clId="{240D8616-8D08-4AE6-B1E4-C6497A3DEF3E}" dt="2025-04-15T03:12:56.605" v="874" actId="1076"/>
          <ac:picMkLst>
            <pc:docMk/>
            <pc:sldMk cId="2590867884" sldId="306"/>
            <ac:picMk id="3" creationId="{6FBB0379-C6C1-5F45-2787-612C20E40088}"/>
          </ac:picMkLst>
        </pc:picChg>
        <pc:picChg chg="del">
          <ac:chgData name="Ben Luinys" userId="c10977163c1e090f" providerId="LiveId" clId="{240D8616-8D08-4AE6-B1E4-C6497A3DEF3E}" dt="2025-04-15T03:11:57.834" v="867" actId="478"/>
          <ac:picMkLst>
            <pc:docMk/>
            <pc:sldMk cId="2590867884" sldId="306"/>
            <ac:picMk id="326" creationId="{C771E32E-6621-8334-E971-59E6196E61EC}"/>
          </ac:picMkLst>
        </pc:picChg>
      </pc:sldChg>
      <pc:sldChg chg="modSp add mod replId">
        <pc:chgData name="Ben Luinys" userId="c10977163c1e090f" providerId="LiveId" clId="{240D8616-8D08-4AE6-B1E4-C6497A3DEF3E}" dt="2025-04-15T02:48:57.339" v="792" actId="6549"/>
        <pc:sldMkLst>
          <pc:docMk/>
          <pc:sldMk cId="3207305620" sldId="307"/>
        </pc:sldMkLst>
        <pc:spChg chg="mod">
          <ac:chgData name="Ben Luinys" userId="c10977163c1e090f" providerId="LiveId" clId="{240D8616-8D08-4AE6-B1E4-C6497A3DEF3E}" dt="2025-04-15T02:46:34.715" v="720" actId="14100"/>
          <ac:spMkLst>
            <pc:docMk/>
            <pc:sldMk cId="3207305620" sldId="307"/>
            <ac:spMk id="334" creationId="{1FAF50B6-6776-350F-970C-1F4CA53F03F4}"/>
          </ac:spMkLst>
        </pc:spChg>
        <pc:spChg chg="mod">
          <ac:chgData name="Ben Luinys" userId="c10977163c1e090f" providerId="LiveId" clId="{240D8616-8D08-4AE6-B1E4-C6497A3DEF3E}" dt="2025-04-15T02:48:57.339" v="792" actId="6549"/>
          <ac:spMkLst>
            <pc:docMk/>
            <pc:sldMk cId="3207305620" sldId="307"/>
            <ac:spMk id="342" creationId="{94626EF5-C164-BC4C-175E-E9DB7DA754D7}"/>
          </ac:spMkLst>
        </pc:spChg>
        <pc:graphicFrameChg chg="modGraphic">
          <ac:chgData name="Ben Luinys" userId="c10977163c1e090f" providerId="LiveId" clId="{240D8616-8D08-4AE6-B1E4-C6497A3DEF3E}" dt="2025-04-15T02:45:00.291" v="644" actId="6549"/>
          <ac:graphicFrameMkLst>
            <pc:docMk/>
            <pc:sldMk cId="3207305620" sldId="307"/>
            <ac:graphicFrameMk id="336" creationId="{CBEEC778-5D6D-D27E-49CB-BDEDEDD6A4DA}"/>
          </ac:graphicFrameMkLst>
        </pc:graphicFrameChg>
        <pc:graphicFrameChg chg="mod modGraphic">
          <ac:chgData name="Ben Luinys" userId="c10977163c1e090f" providerId="LiveId" clId="{240D8616-8D08-4AE6-B1E4-C6497A3DEF3E}" dt="2025-04-15T02:43:44.553" v="418" actId="1076"/>
          <ac:graphicFrameMkLst>
            <pc:docMk/>
            <pc:sldMk cId="3207305620" sldId="307"/>
            <ac:graphicFrameMk id="337" creationId="{229C8659-F420-E47A-464B-B022D70E6C03}"/>
          </ac:graphicFrameMkLst>
        </pc:graphicFrameChg>
        <pc:graphicFrameChg chg="mod modGraphic">
          <ac:chgData name="Ben Luinys" userId="c10977163c1e090f" providerId="LiveId" clId="{240D8616-8D08-4AE6-B1E4-C6497A3DEF3E}" dt="2025-04-15T02:44:25.141" v="602" actId="20577"/>
          <ac:graphicFrameMkLst>
            <pc:docMk/>
            <pc:sldMk cId="3207305620" sldId="307"/>
            <ac:graphicFrameMk id="338" creationId="{B3017C73-582E-F771-3E41-2AF84D0F6F09}"/>
          </ac:graphicFrameMkLst>
        </pc:graphicFrameChg>
        <pc:graphicFrameChg chg="mod modGraphic">
          <ac:chgData name="Ben Luinys" userId="c10977163c1e090f" providerId="LiveId" clId="{240D8616-8D08-4AE6-B1E4-C6497A3DEF3E}" dt="2025-04-15T02:44:48.351" v="613" actId="1076"/>
          <ac:graphicFrameMkLst>
            <pc:docMk/>
            <pc:sldMk cId="3207305620" sldId="307"/>
            <ac:graphicFrameMk id="339" creationId="{329F4D40-CECF-D7A5-5B9C-CBF3FBAF1447}"/>
          </ac:graphicFrameMkLst>
        </pc:graphicFrameChg>
        <pc:graphicFrameChg chg="modGraphic">
          <ac:chgData name="Ben Luinys" userId="c10977163c1e090f" providerId="LiveId" clId="{240D8616-8D08-4AE6-B1E4-C6497A3DEF3E}" dt="2025-04-15T02:45:06.004" v="647" actId="20577"/>
          <ac:graphicFrameMkLst>
            <pc:docMk/>
            <pc:sldMk cId="3207305620" sldId="307"/>
            <ac:graphicFrameMk id="340" creationId="{3C941512-495A-D671-EBBF-B64E75D6812A}"/>
          </ac:graphicFrameMkLst>
        </pc:graphicFrameChg>
      </pc:sldChg>
      <pc:sldChg chg="addSp delSp modSp add mod replId">
        <pc:chgData name="Ben Luinys" userId="c10977163c1e090f" providerId="LiveId" clId="{240D8616-8D08-4AE6-B1E4-C6497A3DEF3E}" dt="2025-04-15T03:13:50.460" v="880" actId="14100"/>
        <pc:sldMkLst>
          <pc:docMk/>
          <pc:sldMk cId="2669675429" sldId="308"/>
        </pc:sldMkLst>
        <pc:spChg chg="mod">
          <ac:chgData name="Ben Luinys" userId="c10977163c1e090f" providerId="LiveId" clId="{240D8616-8D08-4AE6-B1E4-C6497A3DEF3E}" dt="2025-04-15T02:48:10.975" v="733" actId="6549"/>
          <ac:spMkLst>
            <pc:docMk/>
            <pc:sldMk cId="2669675429" sldId="308"/>
            <ac:spMk id="354" creationId="{88F3741D-207A-DC26-B98B-D63C4D97C562}"/>
          </ac:spMkLst>
        </pc:spChg>
        <pc:picChg chg="add mod modCrop">
          <ac:chgData name="Ben Luinys" userId="c10977163c1e090f" providerId="LiveId" clId="{240D8616-8D08-4AE6-B1E4-C6497A3DEF3E}" dt="2025-04-15T03:13:50.460" v="880" actId="14100"/>
          <ac:picMkLst>
            <pc:docMk/>
            <pc:sldMk cId="2669675429" sldId="308"/>
            <ac:picMk id="3" creationId="{42C1701D-3057-09A7-BE52-71FA895E6D88}"/>
          </ac:picMkLst>
        </pc:picChg>
        <pc:picChg chg="del">
          <ac:chgData name="Ben Luinys" userId="c10977163c1e090f" providerId="LiveId" clId="{240D8616-8D08-4AE6-B1E4-C6497A3DEF3E}" dt="2025-04-15T03:13:24.338" v="875" actId="478"/>
          <ac:picMkLst>
            <pc:docMk/>
            <pc:sldMk cId="2669675429" sldId="308"/>
            <ac:picMk id="350" creationId="{4DD2C152-2996-FD14-A7EB-1889F3C6B7A0}"/>
          </ac:picMkLst>
        </pc:picChg>
      </pc:sldChg>
      <pc:sldChg chg="addSp delSp modSp add mod replId">
        <pc:chgData name="Ben Luinys" userId="c10977163c1e090f" providerId="LiveId" clId="{240D8616-8D08-4AE6-B1E4-C6497A3DEF3E}" dt="2025-04-15T03:19:42.308" v="892" actId="732"/>
        <pc:sldMkLst>
          <pc:docMk/>
          <pc:sldMk cId="3118802700" sldId="309"/>
        </pc:sldMkLst>
        <pc:spChg chg="mod">
          <ac:chgData name="Ben Luinys" userId="c10977163c1e090f" providerId="LiveId" clId="{240D8616-8D08-4AE6-B1E4-C6497A3DEF3E}" dt="2025-04-15T02:47:29.925" v="729" actId="14100"/>
          <ac:spMkLst>
            <pc:docMk/>
            <pc:sldMk cId="3118802700" sldId="309"/>
            <ac:spMk id="364" creationId="{FED89F00-69AE-DFA0-E5E5-576569F8B3E3}"/>
          </ac:spMkLst>
        </pc:spChg>
        <pc:picChg chg="add del mod modCrop">
          <ac:chgData name="Ben Luinys" userId="c10977163c1e090f" providerId="LiveId" clId="{240D8616-8D08-4AE6-B1E4-C6497A3DEF3E}" dt="2025-04-15T03:15:11.005" v="886" actId="478"/>
          <ac:picMkLst>
            <pc:docMk/>
            <pc:sldMk cId="3118802700" sldId="309"/>
            <ac:picMk id="3" creationId="{084EA235-3941-D150-BE47-ABADAA8EA33F}"/>
          </ac:picMkLst>
        </pc:picChg>
        <pc:picChg chg="add mod modCrop">
          <ac:chgData name="Ben Luinys" userId="c10977163c1e090f" providerId="LiveId" clId="{240D8616-8D08-4AE6-B1E4-C6497A3DEF3E}" dt="2025-04-15T03:19:42.308" v="892" actId="732"/>
          <ac:picMkLst>
            <pc:docMk/>
            <pc:sldMk cId="3118802700" sldId="309"/>
            <ac:picMk id="5" creationId="{8A898621-4B29-F80C-AD98-3BEBB8DC5E81}"/>
          </ac:picMkLst>
        </pc:picChg>
        <pc:picChg chg="del">
          <ac:chgData name="Ben Luinys" userId="c10977163c1e090f" providerId="LiveId" clId="{240D8616-8D08-4AE6-B1E4-C6497A3DEF3E}" dt="2025-04-15T03:14:37.850" v="881" actId="478"/>
          <ac:picMkLst>
            <pc:docMk/>
            <pc:sldMk cId="3118802700" sldId="309"/>
            <ac:picMk id="360" creationId="{1C443346-536F-D319-500C-945DC1843CC7}"/>
          </ac:picMkLst>
        </pc:picChg>
      </pc:sldChg>
      <pc:sldChg chg="addSp delSp modSp add mod replId">
        <pc:chgData name="Ben Luinys" userId="c10977163c1e090f" providerId="LiveId" clId="{240D8616-8D08-4AE6-B1E4-C6497A3DEF3E}" dt="2025-04-15T02:48:03.127" v="732" actId="6549"/>
        <pc:sldMkLst>
          <pc:docMk/>
          <pc:sldMk cId="3482483675" sldId="310"/>
        </pc:sldMkLst>
        <pc:spChg chg="add del mod">
          <ac:chgData name="Ben Luinys" userId="c10977163c1e090f" providerId="LiveId" clId="{240D8616-8D08-4AE6-B1E4-C6497A3DEF3E}" dt="2025-04-15T02:48:03.127" v="732" actId="6549"/>
          <ac:spMkLst>
            <pc:docMk/>
            <pc:sldMk cId="3482483675" sldId="310"/>
            <ac:spMk id="388" creationId="{F6DBAA6E-565D-CFC7-9C41-48F33B5B37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a:extLst>
            <a:ext uri="{FF2B5EF4-FFF2-40B4-BE49-F238E27FC236}">
              <a16:creationId xmlns:a16="http://schemas.microsoft.com/office/drawing/2014/main" id="{89E4891D-B992-E97E-CB1F-36D8F5F0AF3A}"/>
            </a:ext>
          </a:extLst>
        </p:cNvPr>
        <p:cNvGrpSpPr/>
        <p:nvPr/>
      </p:nvGrpSpPr>
      <p:grpSpPr>
        <a:xfrm>
          <a:off x="0" y="0"/>
          <a:ext cx="0" cy="0"/>
          <a:chOff x="0" y="0"/>
          <a:chExt cx="0" cy="0"/>
        </a:xfrm>
      </p:grpSpPr>
      <p:sp>
        <p:nvSpPr>
          <p:cNvPr id="300" name="Google Shape;300;p23:notes">
            <a:extLst>
              <a:ext uri="{FF2B5EF4-FFF2-40B4-BE49-F238E27FC236}">
                <a16:creationId xmlns:a16="http://schemas.microsoft.com/office/drawing/2014/main" id="{E07DD749-D0EC-F270-1CB7-83B9CE2DCD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3:notes">
            <a:extLst>
              <a:ext uri="{FF2B5EF4-FFF2-40B4-BE49-F238E27FC236}">
                <a16:creationId xmlns:a16="http://schemas.microsoft.com/office/drawing/2014/main" id="{2AF00683-6746-A72D-498D-2D1B5B1D9A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0294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DBFC2E26-63AE-7608-4DD9-078300D880EB}"/>
            </a:ext>
          </a:extLst>
        </p:cNvPr>
        <p:cNvGrpSpPr/>
        <p:nvPr/>
      </p:nvGrpSpPr>
      <p:grpSpPr>
        <a:xfrm>
          <a:off x="0" y="0"/>
          <a:ext cx="0" cy="0"/>
          <a:chOff x="0" y="0"/>
          <a:chExt cx="0" cy="0"/>
        </a:xfrm>
      </p:grpSpPr>
      <p:sp>
        <p:nvSpPr>
          <p:cNvPr id="307" name="Google Shape;307;p24:notes">
            <a:extLst>
              <a:ext uri="{FF2B5EF4-FFF2-40B4-BE49-F238E27FC236}">
                <a16:creationId xmlns:a16="http://schemas.microsoft.com/office/drawing/2014/main" id="{CA77353B-2AFA-2131-F3E7-70476C96E6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4:notes">
            <a:extLst>
              <a:ext uri="{FF2B5EF4-FFF2-40B4-BE49-F238E27FC236}">
                <a16:creationId xmlns:a16="http://schemas.microsoft.com/office/drawing/2014/main" id="{5209B3CB-2E31-8611-C5E1-7E5687294E1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97362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174A62C5-107B-E890-CA8B-F84651E0DF43}"/>
            </a:ext>
          </a:extLst>
        </p:cNvPr>
        <p:cNvGrpSpPr/>
        <p:nvPr/>
      </p:nvGrpSpPr>
      <p:grpSpPr>
        <a:xfrm>
          <a:off x="0" y="0"/>
          <a:ext cx="0" cy="0"/>
          <a:chOff x="0" y="0"/>
          <a:chExt cx="0" cy="0"/>
        </a:xfrm>
      </p:grpSpPr>
      <p:sp>
        <p:nvSpPr>
          <p:cNvPr id="317" name="Google Shape;317;p25:notes">
            <a:extLst>
              <a:ext uri="{FF2B5EF4-FFF2-40B4-BE49-F238E27FC236}">
                <a16:creationId xmlns:a16="http://schemas.microsoft.com/office/drawing/2014/main" id="{A3A8E20C-9ECE-982B-AFCA-6045E65B66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5:notes">
            <a:extLst>
              <a:ext uri="{FF2B5EF4-FFF2-40B4-BE49-F238E27FC236}">
                <a16:creationId xmlns:a16="http://schemas.microsoft.com/office/drawing/2014/main" id="{D419ABDB-F4B1-6390-FE68-ED519E74F4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1344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a:extLst>
            <a:ext uri="{FF2B5EF4-FFF2-40B4-BE49-F238E27FC236}">
              <a16:creationId xmlns:a16="http://schemas.microsoft.com/office/drawing/2014/main" id="{E59FBE48-5830-D0DA-1DFC-731E7A1AFF03}"/>
            </a:ext>
          </a:extLst>
        </p:cNvPr>
        <p:cNvGrpSpPr/>
        <p:nvPr/>
      </p:nvGrpSpPr>
      <p:grpSpPr>
        <a:xfrm>
          <a:off x="0" y="0"/>
          <a:ext cx="0" cy="0"/>
          <a:chOff x="0" y="0"/>
          <a:chExt cx="0" cy="0"/>
        </a:xfrm>
      </p:grpSpPr>
      <p:sp>
        <p:nvSpPr>
          <p:cNvPr id="330" name="Google Shape;330;p26:notes">
            <a:extLst>
              <a:ext uri="{FF2B5EF4-FFF2-40B4-BE49-F238E27FC236}">
                <a16:creationId xmlns:a16="http://schemas.microsoft.com/office/drawing/2014/main" id="{78593C84-5B5D-CEE2-67E2-E161706D9A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26:notes">
            <a:extLst>
              <a:ext uri="{FF2B5EF4-FFF2-40B4-BE49-F238E27FC236}">
                <a16:creationId xmlns:a16="http://schemas.microsoft.com/office/drawing/2014/main" id="{D2972D3B-9CF2-C659-A2E3-E5FAEDB63EF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0518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628CA74A-C158-F260-1C17-35D2A71A8D74}"/>
            </a:ext>
          </a:extLst>
        </p:cNvPr>
        <p:cNvGrpSpPr/>
        <p:nvPr/>
      </p:nvGrpSpPr>
      <p:grpSpPr>
        <a:xfrm>
          <a:off x="0" y="0"/>
          <a:ext cx="0" cy="0"/>
          <a:chOff x="0" y="0"/>
          <a:chExt cx="0" cy="0"/>
        </a:xfrm>
      </p:grpSpPr>
      <p:sp>
        <p:nvSpPr>
          <p:cNvPr id="346" name="Google Shape;346;p27:notes">
            <a:extLst>
              <a:ext uri="{FF2B5EF4-FFF2-40B4-BE49-F238E27FC236}">
                <a16:creationId xmlns:a16="http://schemas.microsoft.com/office/drawing/2014/main" id="{4A77F9F5-3B86-0B84-4969-24D3F12170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27:notes">
            <a:extLst>
              <a:ext uri="{FF2B5EF4-FFF2-40B4-BE49-F238E27FC236}">
                <a16:creationId xmlns:a16="http://schemas.microsoft.com/office/drawing/2014/main" id="{49576C38-7400-5A6C-880E-E0DECB7095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6695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a:extLst>
            <a:ext uri="{FF2B5EF4-FFF2-40B4-BE49-F238E27FC236}">
              <a16:creationId xmlns:a16="http://schemas.microsoft.com/office/drawing/2014/main" id="{6B4DDC5F-99A7-33AC-A5AC-EC2A510D039B}"/>
            </a:ext>
          </a:extLst>
        </p:cNvPr>
        <p:cNvGrpSpPr/>
        <p:nvPr/>
      </p:nvGrpSpPr>
      <p:grpSpPr>
        <a:xfrm>
          <a:off x="0" y="0"/>
          <a:ext cx="0" cy="0"/>
          <a:chOff x="0" y="0"/>
          <a:chExt cx="0" cy="0"/>
        </a:xfrm>
      </p:grpSpPr>
      <p:sp>
        <p:nvSpPr>
          <p:cNvPr id="356" name="Google Shape;356;p28:notes">
            <a:extLst>
              <a:ext uri="{FF2B5EF4-FFF2-40B4-BE49-F238E27FC236}">
                <a16:creationId xmlns:a16="http://schemas.microsoft.com/office/drawing/2014/main" id="{A0066BA1-5B1A-83AD-FA18-787DD746A5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28:notes">
            <a:extLst>
              <a:ext uri="{FF2B5EF4-FFF2-40B4-BE49-F238E27FC236}">
                <a16:creationId xmlns:a16="http://schemas.microsoft.com/office/drawing/2014/main" id="{98F6C812-0137-819C-0D70-BCA87AD206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4935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a:extLst>
            <a:ext uri="{FF2B5EF4-FFF2-40B4-BE49-F238E27FC236}">
              <a16:creationId xmlns:a16="http://schemas.microsoft.com/office/drawing/2014/main" id="{635F996D-3396-DC44-241B-38C99DF2FBE5}"/>
            </a:ext>
          </a:extLst>
        </p:cNvPr>
        <p:cNvGrpSpPr/>
        <p:nvPr/>
      </p:nvGrpSpPr>
      <p:grpSpPr>
        <a:xfrm>
          <a:off x="0" y="0"/>
          <a:ext cx="0" cy="0"/>
          <a:chOff x="0" y="0"/>
          <a:chExt cx="0" cy="0"/>
        </a:xfrm>
      </p:grpSpPr>
      <p:sp>
        <p:nvSpPr>
          <p:cNvPr id="366" name="Google Shape;366;p29:notes">
            <a:extLst>
              <a:ext uri="{FF2B5EF4-FFF2-40B4-BE49-F238E27FC236}">
                <a16:creationId xmlns:a16="http://schemas.microsoft.com/office/drawing/2014/main" id="{C2676AA5-16DB-406D-A005-AB182D99C4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29:notes">
            <a:extLst>
              <a:ext uri="{FF2B5EF4-FFF2-40B4-BE49-F238E27FC236}">
                <a16:creationId xmlns:a16="http://schemas.microsoft.com/office/drawing/2014/main" id="{1AC60F3C-1586-AE9E-B7FC-A2BD49CCBD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4949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200"/>
              <a:buNone/>
              <a:defRPr sz="5200" b="1">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6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6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6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5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5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5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5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5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5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5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5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Helvetica Neue"/>
              <a:buChar char="●"/>
              <a:defRPr sz="1800" b="0"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6pPr>
            <a:lvl7pPr marL="3200400" marR="0" lvl="6"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7pPr>
            <a:lvl8pPr marL="3657600" marR="0" lvl="7"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8pPr>
            <a:lvl9pPr marL="4114800" marR="0" lvl="8"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9pPr>
          </a:lstStyle>
          <a:p>
            <a:endParaRPr/>
          </a:p>
        </p:txBody>
      </p:sp>
      <p:sp>
        <p:nvSpPr>
          <p:cNvPr id="8" name="Google Shape;8;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inkedin.com/company/binnacle-training-college" TargetMode="External"/><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acebook.com/binnacleRTO/" TargetMode="External"/><Relationship Id="rId11" Type="http://schemas.openxmlformats.org/officeDocument/2006/relationships/image" Target="../media/image6.png"/><Relationship Id="rId5" Type="http://schemas.openxmlformats.org/officeDocument/2006/relationships/hyperlink" Target="mailto:admin@binnacletraining.com.au" TargetMode="External"/><Relationship Id="rId10" Type="http://schemas.openxmlformats.org/officeDocument/2006/relationships/hyperlink" Target="https://www.instagram.com/binnacletraining_rtocode31319" TargetMode="External"/><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admin@binnacletraining.com.au" TargetMode="External"/><Relationship Id="rId5" Type="http://schemas.openxmlformats.org/officeDocument/2006/relationships/image" Target="../media/image3.png"/><Relationship Id="rId4" Type="http://schemas.openxmlformats.org/officeDocument/2006/relationships/hyperlink" Target="https://www.binnacletraining.com.au/for-schools/program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binnacletraining.com.au/for-schools/programs/" TargetMode="External"/><Relationship Id="rId5" Type="http://schemas.openxmlformats.org/officeDocument/2006/relationships/image" Target="../media/image3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g"/><Relationship Id="rId7" Type="http://schemas.openxmlformats.org/officeDocument/2006/relationships/hyperlink" Target="https://www.linkedin.com/company/binnacle-training-college"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facebook.com/binnacleRTO/"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instagram.com/binnacletraining_rtocode313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60075" y="926650"/>
            <a:ext cx="6040500" cy="2052600"/>
          </a:xfrm>
          <a:prstGeom prst="rect">
            <a:avLst/>
          </a:prstGeom>
          <a:noFill/>
          <a:ln>
            <a:noFill/>
          </a:ln>
        </p:spPr>
        <p:txBody>
          <a:bodyPr spcFirstLastPara="1" wrap="square" lIns="91425" tIns="91425" rIns="91425" bIns="91425" anchor="b" anchorCtr="0">
            <a:noAutofit/>
          </a:bodyPr>
          <a:lstStyle/>
          <a:p>
            <a:pPr marL="0" lvl="0" indent="0" algn="l" rtl="0">
              <a:lnSpc>
                <a:spcPct val="80000"/>
              </a:lnSpc>
              <a:spcBef>
                <a:spcPts val="0"/>
              </a:spcBef>
              <a:spcAft>
                <a:spcPts val="0"/>
              </a:spcAft>
              <a:buSzPts val="5200"/>
              <a:buNone/>
            </a:pPr>
            <a:r>
              <a:rPr lang="en-GB" sz="7800"/>
              <a:t>BUSINESS &amp; TOURISM</a:t>
            </a:r>
            <a:endParaRPr sz="7800"/>
          </a:p>
        </p:txBody>
      </p:sp>
      <p:pic>
        <p:nvPicPr>
          <p:cNvPr id="55" name="Google Shape;55;p1"/>
          <p:cNvPicPr preferRelativeResize="0"/>
          <p:nvPr/>
        </p:nvPicPr>
        <p:blipFill rotWithShape="1">
          <a:blip r:embed="rId4">
            <a:alphaModFix/>
          </a:blip>
          <a:srcRect/>
          <a:stretch/>
        </p:blipFill>
        <p:spPr>
          <a:xfrm>
            <a:off x="7240697" y="4165502"/>
            <a:ext cx="1506976" cy="549899"/>
          </a:xfrm>
          <a:prstGeom prst="rect">
            <a:avLst/>
          </a:prstGeom>
          <a:noFill/>
          <a:ln>
            <a:noFill/>
          </a:ln>
        </p:spPr>
      </p:pic>
      <p:sp>
        <p:nvSpPr>
          <p:cNvPr id="56" name="Google Shape;56;p1"/>
          <p:cNvSpPr txBox="1">
            <a:spLocks noGrp="1"/>
          </p:cNvSpPr>
          <p:nvPr>
            <p:ph type="subTitle" idx="1"/>
          </p:nvPr>
        </p:nvSpPr>
        <p:spPr>
          <a:xfrm>
            <a:off x="400700" y="4146550"/>
            <a:ext cx="2201400" cy="7236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uFill>
                  <a:noFill/>
                </a:uFill>
                <a:hlinkClick r:id="rId5">
                  <a:extLst>
                    <a:ext uri="{A12FA001-AC4F-418D-AE19-62706E023703}">
                      <ahyp:hlinkClr xmlns:ahyp="http://schemas.microsoft.com/office/drawing/2018/hyperlinkcolor" val="tx"/>
                    </a:ext>
                  </a:extLst>
                </a:hlinkClick>
              </a:rPr>
              <a:t>admin@binnacletraining.com.au</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
        <p:nvSpPr>
          <p:cNvPr id="57" name="Google Shape;57;p1"/>
          <p:cNvSpPr/>
          <p:nvPr/>
        </p:nvSpPr>
        <p:spPr>
          <a:xfrm>
            <a:off x="491675" y="572925"/>
            <a:ext cx="3882505" cy="238243"/>
          </a:xfrm>
          <a:prstGeom prst="rect">
            <a:avLst/>
          </a:prstGeom>
        </p:spPr>
        <p:txBody>
          <a:bodyPr>
            <a:prstTxWarp prst="textPlain">
              <a:avLst/>
            </a:prstTxWarp>
          </a:bodyPr>
          <a:lstStyle/>
          <a:p>
            <a:pPr lvl="0" algn="ctr"/>
            <a:r>
              <a:rPr b="1" i="0" dirty="0">
                <a:ln w="9525" cap="flat" cmpd="sng">
                  <a:solidFill>
                    <a:schemeClr val="accent1"/>
                  </a:solidFill>
                  <a:prstDash val="solid"/>
                  <a:round/>
                  <a:headEnd type="none" w="sm" len="sm"/>
                  <a:tailEnd type="none" w="sm" len="sm"/>
                </a:ln>
                <a:noFill/>
                <a:latin typeface="Helvetica Neue"/>
              </a:rPr>
              <a:t>202</a:t>
            </a:r>
            <a:r>
              <a:rPr lang="en-AU" b="1" i="0" dirty="0">
                <a:ln w="9525" cap="flat" cmpd="sng">
                  <a:solidFill>
                    <a:schemeClr val="accent1"/>
                  </a:solidFill>
                  <a:prstDash val="solid"/>
                  <a:round/>
                  <a:headEnd type="none" w="sm" len="sm"/>
                  <a:tailEnd type="none" w="sm" len="sm"/>
                </a:ln>
                <a:noFill/>
                <a:latin typeface="Helvetica Neue"/>
              </a:rPr>
              <a:t>6</a:t>
            </a:r>
            <a:r>
              <a:rPr b="1" i="0" dirty="0">
                <a:ln w="9525" cap="flat" cmpd="sng">
                  <a:solidFill>
                    <a:schemeClr val="accent1"/>
                  </a:solidFill>
                  <a:prstDash val="solid"/>
                  <a:round/>
                  <a:headEnd type="none" w="sm" len="sm"/>
                  <a:tailEnd type="none" w="sm" len="sm"/>
                </a:ln>
                <a:noFill/>
                <a:latin typeface="Helvetica Neue"/>
              </a:rPr>
              <a:t> COURSE OFFERINGS</a:t>
            </a:r>
          </a:p>
        </p:txBody>
      </p:sp>
      <p:pic>
        <p:nvPicPr>
          <p:cNvPr id="58" name="Google Shape;58;p1">
            <a:hlinkClick r:id="rId6"/>
          </p:cNvPr>
          <p:cNvPicPr preferRelativeResize="0"/>
          <p:nvPr/>
        </p:nvPicPr>
        <p:blipFill rotWithShape="1">
          <a:blip r:embed="rId7">
            <a:alphaModFix/>
          </a:blip>
          <a:srcRect/>
          <a:stretch/>
        </p:blipFill>
        <p:spPr>
          <a:xfrm>
            <a:off x="491670" y="3878537"/>
            <a:ext cx="197150" cy="202223"/>
          </a:xfrm>
          <a:prstGeom prst="rect">
            <a:avLst/>
          </a:prstGeom>
          <a:noFill/>
          <a:ln>
            <a:noFill/>
          </a:ln>
        </p:spPr>
      </p:pic>
      <p:pic>
        <p:nvPicPr>
          <p:cNvPr id="59" name="Google Shape;59;p1">
            <a:hlinkClick r:id="rId8"/>
          </p:cNvPr>
          <p:cNvPicPr preferRelativeResize="0"/>
          <p:nvPr/>
        </p:nvPicPr>
        <p:blipFill rotWithShape="1">
          <a:blip r:embed="rId9">
            <a:alphaModFix/>
          </a:blip>
          <a:srcRect/>
          <a:stretch/>
        </p:blipFill>
        <p:spPr>
          <a:xfrm>
            <a:off x="739261" y="3878539"/>
            <a:ext cx="197150" cy="202223"/>
          </a:xfrm>
          <a:prstGeom prst="rect">
            <a:avLst/>
          </a:prstGeom>
          <a:noFill/>
          <a:ln>
            <a:noFill/>
          </a:ln>
        </p:spPr>
      </p:pic>
      <p:pic>
        <p:nvPicPr>
          <p:cNvPr id="60" name="Google Shape;60;p1">
            <a:hlinkClick r:id="rId10"/>
          </p:cNvPr>
          <p:cNvPicPr preferRelativeResize="0"/>
          <p:nvPr/>
        </p:nvPicPr>
        <p:blipFill rotWithShape="1">
          <a:blip r:embed="rId11">
            <a:alphaModFix/>
          </a:blip>
          <a:srcRect/>
          <a:stretch/>
        </p:blipFill>
        <p:spPr>
          <a:xfrm>
            <a:off x="986870" y="3878539"/>
            <a:ext cx="197150" cy="2022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0"/>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134" name="Google Shape;134;p10"/>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135" name="Google Shape;135;p10"/>
          <p:cNvSpPr txBox="1">
            <a:spLocks noGrp="1"/>
          </p:cNvSpPr>
          <p:nvPr>
            <p:ph type="body" idx="1"/>
          </p:nvPr>
        </p:nvSpPr>
        <p:spPr>
          <a:xfrm>
            <a:off x="317025" y="1510950"/>
            <a:ext cx="3887400" cy="26862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Students participate in the delivery of a range of project based activities and programs within their school community. </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Graduates will be competent in a range of essential business skills including; self awareness/personal effectiveness, effective communication techniques, critical thinking and problem solving, time management, team work, workplace health and safety and participating in sustainable work practices.</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An excellent work readiness program where students develop a range of essential workplace skills.</a:t>
            </a:r>
            <a:endParaRPr sz="1200">
              <a:solidFill>
                <a:schemeClr val="lt1"/>
              </a:solidFill>
              <a:latin typeface="Helvetica Neue Light"/>
              <a:ea typeface="Helvetica Neue Light"/>
              <a:cs typeface="Helvetica Neue Light"/>
              <a:sym typeface="Helvetica Neue Light"/>
            </a:endParaRPr>
          </a:p>
        </p:txBody>
      </p:sp>
      <p:sp>
        <p:nvSpPr>
          <p:cNvPr id="136" name="Google Shape;136;p10"/>
          <p:cNvSpPr txBox="1">
            <a:spLocks noGrp="1"/>
          </p:cNvSpPr>
          <p:nvPr>
            <p:ph type="title"/>
          </p:nvPr>
        </p:nvSpPr>
        <p:spPr>
          <a:xfrm>
            <a:off x="317025" y="609575"/>
            <a:ext cx="3604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BSB20120 Certificate II in Workplace Skills</a:t>
            </a:r>
            <a:endParaRPr sz="2180" b="1">
              <a:solidFill>
                <a:schemeClr val="lt1"/>
              </a:solidFill>
            </a:endParaRPr>
          </a:p>
        </p:txBody>
      </p:sp>
      <p:graphicFrame>
        <p:nvGraphicFramePr>
          <p:cNvPr id="137" name="Google Shape;137;p10"/>
          <p:cNvGraphicFramePr/>
          <p:nvPr>
            <p:extLst>
              <p:ext uri="{D42A27DB-BD31-4B8C-83A1-F6EECF244321}">
                <p14:modId xmlns:p14="http://schemas.microsoft.com/office/powerpoint/2010/main" val="1916688684"/>
              </p:ext>
            </p:extLst>
          </p:nvPr>
        </p:nvGraphicFramePr>
        <p:xfrm>
          <a:off x="4890450" y="593263"/>
          <a:ext cx="3949625" cy="3665810"/>
        </p:xfrm>
        <a:graphic>
          <a:graphicData uri="http://schemas.openxmlformats.org/drawingml/2006/table">
            <a:tbl>
              <a:tblPr>
                <a:noFill/>
                <a:tableStyleId>{C0517D2A-F2E8-4710-99ED-7CF952D529ED}</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6355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1-Year Format</a:t>
                      </a:r>
                      <a:r>
                        <a:rPr lang="en-GB" sz="900" u="none" strike="noStrike" cap="none">
                          <a:latin typeface="Helvetica Neue"/>
                          <a:ea typeface="Helvetica Neue"/>
                          <a:cs typeface="Helvetica Neue"/>
                          <a:sym typeface="Helvetica Neue"/>
                        </a:rPr>
                        <a:t> </a:t>
                      </a:r>
                      <a:r>
                        <a:rPr lang="en-GB" sz="900" b="1" u="none" strike="noStrike" cap="none">
                          <a:latin typeface="Helvetica Neue"/>
                          <a:ea typeface="Helvetica Neue"/>
                          <a:cs typeface="Helvetica Neue"/>
                          <a:sym typeface="Helvetica Neue"/>
                        </a:rPr>
                        <a:t>(4 Terms)</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u="none" strike="noStrike" cap="none">
                          <a:latin typeface="Helvetica Neue"/>
                          <a:ea typeface="Helvetica Neue"/>
                          <a:cs typeface="Helvetica Neue"/>
                          <a:sym typeface="Helvetica Neue"/>
                        </a:rPr>
                        <a:t>*Packaged as a 4-Term Format however can be delivered over 2-Years</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10</a:t>
                      </a:r>
                      <a:r>
                        <a:rPr lang="en-GB" sz="900" u="none" strike="noStrike" cap="none">
                          <a:latin typeface="Helvetica Neue"/>
                          <a:ea typeface="Helvetica Neue"/>
                          <a:cs typeface="Helvetica Neue"/>
                          <a:sym typeface="Helvetica Neue"/>
                        </a:rPr>
                        <a:t> (5 Core units, 5 Elective units)</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10</a:t>
                      </a:r>
                      <a:r>
                        <a:rPr lang="en-GB" sz="900" u="none" strike="noStrike" cap="none">
                          <a:latin typeface="Helvetica Neue"/>
                          <a:ea typeface="Helvetica Neue"/>
                          <a:cs typeface="Helvetica Neue"/>
                          <a:sym typeface="Helvetica Neue"/>
                        </a:rPr>
                        <a:t> (or Year 11 or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$345.00 per person</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4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38" name="Google Shape;138;p10"/>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BSB20120 Certificate II in Workplace Skills</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1"/>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44" name="Google Shape;144;p11"/>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145" name="Google Shape;145;p11"/>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46" name="Google Shape;146;p11"/>
          <p:cNvSpPr txBox="1">
            <a:spLocks noGrp="1"/>
          </p:cNvSpPr>
          <p:nvPr>
            <p:ph type="body" idx="1"/>
          </p:nvPr>
        </p:nvSpPr>
        <p:spPr>
          <a:xfrm>
            <a:off x="4979625" y="2631625"/>
            <a:ext cx="3670500" cy="12453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BSB20120 Certificate II in Workplace Skills</a:t>
            </a:r>
            <a:br>
              <a:rPr lang="en-GB" sz="1200">
                <a:solidFill>
                  <a:schemeClr val="lt1"/>
                </a:solidFill>
              </a:rPr>
            </a:br>
            <a:r>
              <a:rPr lang="en-GB" sz="1200">
                <a:solidFill>
                  <a:schemeClr val="lt1"/>
                </a:solidFill>
              </a:rPr>
              <a:t>(max. 4 QCE Credits)</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A range of career pathway options including pathway into BSB30120 Certificate III in Business</a:t>
            </a:r>
            <a:endParaRPr sz="1200">
              <a:solidFill>
                <a:schemeClr val="lt1"/>
              </a:solidFill>
            </a:endParaRPr>
          </a:p>
        </p:txBody>
      </p:sp>
      <p:sp>
        <p:nvSpPr>
          <p:cNvPr id="147" name="Google Shape;147;p11"/>
          <p:cNvSpPr txBox="1">
            <a:spLocks noGrp="1"/>
          </p:cNvSpPr>
          <p:nvPr>
            <p:ph type="title"/>
          </p:nvPr>
        </p:nvSpPr>
        <p:spPr>
          <a:xfrm>
            <a:off x="5092125" y="16326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148" name="Google Shape;148;p11"/>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BSB20120 Certificate II in Workplace Skills</a:t>
            </a:r>
            <a:endParaRPr sz="600" b="0" i="0" u="none" strike="noStrike" cap="none">
              <a:solidFill>
                <a:srgbClr val="EFEFEF"/>
              </a:solidFill>
              <a:latin typeface="Helvetica Neue"/>
              <a:ea typeface="Helvetica Neue"/>
              <a:cs typeface="Helvetica Neue"/>
              <a:sym typeface="Helvetica Neue"/>
            </a:endParaRPr>
          </a:p>
        </p:txBody>
      </p:sp>
      <p:pic>
        <p:nvPicPr>
          <p:cNvPr id="150" name="Google Shape;150;p11"/>
          <p:cNvPicPr preferRelativeResize="0"/>
          <p:nvPr/>
        </p:nvPicPr>
        <p:blipFill rotWithShape="1">
          <a:blip r:embed="rId4">
            <a:alphaModFix/>
          </a:blip>
          <a:srcRect/>
          <a:stretch/>
        </p:blipFill>
        <p:spPr>
          <a:xfrm>
            <a:off x="202300" y="4645526"/>
            <a:ext cx="888525" cy="324225"/>
          </a:xfrm>
          <a:prstGeom prst="rect">
            <a:avLst/>
          </a:prstGeom>
          <a:noFill/>
          <a:ln>
            <a:noFill/>
          </a:ln>
        </p:spPr>
      </p:pic>
      <p:pic>
        <p:nvPicPr>
          <p:cNvPr id="3" name="Picture 2">
            <a:extLst>
              <a:ext uri="{FF2B5EF4-FFF2-40B4-BE49-F238E27FC236}">
                <a16:creationId xmlns:a16="http://schemas.microsoft.com/office/drawing/2014/main" id="{AA595C05-D9F4-65FC-657F-E61BCC337452}"/>
              </a:ext>
            </a:extLst>
          </p:cNvPr>
          <p:cNvPicPr>
            <a:picLocks noChangeAspect="1"/>
          </p:cNvPicPr>
          <p:nvPr/>
        </p:nvPicPr>
        <p:blipFill>
          <a:blip r:embed="rId5"/>
          <a:srcRect l="11897" r="34592"/>
          <a:stretch/>
        </p:blipFill>
        <p:spPr>
          <a:xfrm>
            <a:off x="333" y="0"/>
            <a:ext cx="4125951"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238475" y="2726025"/>
            <a:ext cx="1668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1200">
                <a:solidFill>
                  <a:schemeClr val="lt1"/>
                </a:solidFill>
              </a:rPr>
              <a:t>BSB20120 Certificate II in Workplace Skills</a:t>
            </a:r>
            <a:endParaRPr sz="1200">
              <a:solidFill>
                <a:schemeClr val="lt1"/>
              </a:solidFill>
            </a:endParaRPr>
          </a:p>
        </p:txBody>
      </p:sp>
      <p:pic>
        <p:nvPicPr>
          <p:cNvPr id="156" name="Google Shape;156;p12"/>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157" name="Google Shape;157;p12"/>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BSB20120 Certificate II in Workplace Skills</a:t>
            </a:r>
            <a:endParaRPr sz="600" b="0" i="0" u="none" strike="noStrike" cap="none">
              <a:solidFill>
                <a:srgbClr val="EFEFEF"/>
              </a:solidFill>
              <a:latin typeface="Helvetica Neue"/>
              <a:ea typeface="Helvetica Neue"/>
              <a:cs typeface="Helvetica Neue"/>
              <a:sym typeface="Helvetica Neue"/>
            </a:endParaRPr>
          </a:p>
        </p:txBody>
      </p:sp>
      <p:graphicFrame>
        <p:nvGraphicFramePr>
          <p:cNvPr id="158" name="Google Shape;158;p12"/>
          <p:cNvGraphicFramePr/>
          <p:nvPr/>
        </p:nvGraphicFramePr>
        <p:xfrm>
          <a:off x="2309675" y="932388"/>
          <a:ext cx="3240525" cy="146292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Introduction to the Business Services Industry</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Introduction to Personal Finances</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Business Topics</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159" name="Google Shape;159;p12"/>
          <p:cNvGraphicFramePr/>
          <p:nvPr/>
        </p:nvGraphicFramePr>
        <p:xfrm>
          <a:off x="5652225" y="932388"/>
          <a:ext cx="3240525" cy="146285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3145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3</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4404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Working in a Business Environment</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Time Management</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314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932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Developing Teamwork in the Workplace</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160" name="Google Shape;160;p12"/>
          <p:cNvGraphicFramePr/>
          <p:nvPr/>
        </p:nvGraphicFramePr>
        <p:xfrm>
          <a:off x="2278250" y="2571738"/>
          <a:ext cx="3240525" cy="162490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2</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Topics and Group Presentation</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W</a:t>
                      </a:r>
                      <a:r>
                        <a:rPr lang="en-GB" sz="800" u="none" strike="noStrike" cap="none">
                          <a:solidFill>
                            <a:srgbClr val="434343"/>
                          </a:solidFill>
                          <a:latin typeface="Helvetica Neue"/>
                          <a:ea typeface="Helvetica Neue"/>
                          <a:cs typeface="Helvetica Neue"/>
                          <a:sym typeface="Helvetica Neue"/>
                        </a:rPr>
                        <a:t>orkplace Health and Safety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Sustainable Work Practices</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900" b="1" u="none" strike="noStrike" cap="none">
                        <a:solidFill>
                          <a:schemeClr val="accent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Group Presentation</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WHS Processes at the </a:t>
                      </a:r>
                      <a:r>
                        <a:rPr lang="en-GB" sz="800">
                          <a:solidFill>
                            <a:srgbClr val="434343"/>
                          </a:solidFill>
                          <a:latin typeface="Helvetica Neue"/>
                          <a:ea typeface="Helvetica Neue"/>
                          <a:cs typeface="Helvetica Neue"/>
                          <a:sym typeface="Helvetica Neue"/>
                        </a:rPr>
                        <a:t>‘Go! Regional’ Travel Expo</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161" name="Google Shape;161;p12"/>
          <p:cNvGraphicFramePr/>
          <p:nvPr/>
        </p:nvGraphicFramePr>
        <p:xfrm>
          <a:off x="5652225" y="2571738"/>
          <a:ext cx="3240525" cy="162485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3692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4</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5170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Inclusive Work Practices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Workplace Communication</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3692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692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Inclusivity and Communication in the Workplace</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162" name="Google Shape;162;p12"/>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69" name="Google Shape;169;p13"/>
          <p:cNvSpPr txBox="1">
            <a:spLocks noGrp="1"/>
          </p:cNvSpPr>
          <p:nvPr>
            <p:ph type="title"/>
          </p:nvPr>
        </p:nvSpPr>
        <p:spPr>
          <a:xfrm>
            <a:off x="585275" y="691357"/>
            <a:ext cx="3322800" cy="48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sp>
        <p:nvSpPr>
          <p:cNvPr id="170" name="Google Shape;170;p13"/>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BSB20120 Certificate II in Workplace Skills</a:t>
            </a:r>
            <a:endParaRPr sz="600" b="0" i="0" u="none" strike="noStrike" cap="none">
              <a:solidFill>
                <a:srgbClr val="666666"/>
              </a:solidFill>
              <a:latin typeface="Helvetica Neue"/>
              <a:ea typeface="Helvetica Neue"/>
              <a:cs typeface="Helvetica Neue"/>
              <a:sym typeface="Helvetica Neue"/>
            </a:endParaRPr>
          </a:p>
        </p:txBody>
      </p:sp>
      <p:pic>
        <p:nvPicPr>
          <p:cNvPr id="171" name="Google Shape;171;p13"/>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pic>
        <p:nvPicPr>
          <p:cNvPr id="3" name="Picture 2">
            <a:extLst>
              <a:ext uri="{FF2B5EF4-FFF2-40B4-BE49-F238E27FC236}">
                <a16:creationId xmlns:a16="http://schemas.microsoft.com/office/drawing/2014/main" id="{34D02042-5AE1-B12E-0426-9169A36030F6}"/>
              </a:ext>
            </a:extLst>
          </p:cNvPr>
          <p:cNvPicPr>
            <a:picLocks noChangeAspect="1"/>
          </p:cNvPicPr>
          <p:nvPr/>
        </p:nvPicPr>
        <p:blipFill>
          <a:blip r:embed="rId4"/>
          <a:srcRect l="12702" r="26025"/>
          <a:stretch/>
        </p:blipFill>
        <p:spPr>
          <a:xfrm>
            <a:off x="4419600" y="-1"/>
            <a:ext cx="4724400" cy="5143500"/>
          </a:xfrm>
          <a:prstGeom prst="rect">
            <a:avLst/>
          </a:prstGeom>
        </p:spPr>
      </p:pic>
      <p:sp>
        <p:nvSpPr>
          <p:cNvPr id="172" name="Google Shape;172;p13"/>
          <p:cNvSpPr txBox="1">
            <a:spLocks noGrp="1"/>
          </p:cNvSpPr>
          <p:nvPr>
            <p:ph type="body" idx="1"/>
          </p:nvPr>
        </p:nvSpPr>
        <p:spPr>
          <a:xfrm>
            <a:off x="585275" y="1180349"/>
            <a:ext cx="3655200" cy="27828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Personal effectiveness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Communication in the workplace</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Using digital technologies in business environments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Critical thinking and problem solving</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Time management</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Teamwork</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Self-awareness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Workplace health and safety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Sustainability</a:t>
            </a:r>
            <a:endParaRPr sz="1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79" name="Google Shape;179;p14"/>
          <p:cNvSpPr txBox="1">
            <a:spLocks noGrp="1"/>
          </p:cNvSpPr>
          <p:nvPr>
            <p:ph type="body" idx="1"/>
          </p:nvPr>
        </p:nvSpPr>
        <p:spPr>
          <a:xfrm>
            <a:off x="614400" y="2361175"/>
            <a:ext cx="33120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business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p:txBody>
      </p:sp>
      <p:sp>
        <p:nvSpPr>
          <p:cNvPr id="180" name="Google Shape;180;p14"/>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181" name="Google Shape;181;p14"/>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82" name="Google Shape;182;p14"/>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BSB20120 Certificate II in Workplace Skills</a:t>
            </a:r>
            <a:endParaRPr sz="600" b="0" i="0" u="none" strike="noStrike" cap="none">
              <a:solidFill>
                <a:srgbClr val="999999"/>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F4376EF2-6D90-8691-52AE-3361C2E86015}"/>
              </a:ext>
            </a:extLst>
          </p:cNvPr>
          <p:cNvPicPr>
            <a:picLocks noChangeAspect="1"/>
          </p:cNvPicPr>
          <p:nvPr/>
        </p:nvPicPr>
        <p:blipFill>
          <a:blip r:embed="rId4"/>
          <a:srcRect l="25280" r="8949"/>
          <a:stretch/>
        </p:blipFill>
        <p:spPr>
          <a:xfrm>
            <a:off x="4072799" y="0"/>
            <a:ext cx="5071201"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188" name="Google Shape;188;p15"/>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89" name="Google Shape;189;p15"/>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190" name="Google Shape;190;p15"/>
          <p:cNvSpPr txBox="1"/>
          <p:nvPr/>
        </p:nvSpPr>
        <p:spPr>
          <a:xfrm>
            <a:off x="5738900" y="904375"/>
            <a:ext cx="1434600" cy="6099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 in Workplace Skills</a:t>
            </a:r>
            <a:endParaRPr sz="800" b="1" i="0" u="none" strike="noStrike" cap="none">
              <a:solidFill>
                <a:schemeClr val="lt1"/>
              </a:solidFill>
              <a:latin typeface="Helvetica Neue"/>
              <a:ea typeface="Helvetica Neue"/>
              <a:cs typeface="Helvetica Neue"/>
              <a:sym typeface="Helvetica Neue"/>
            </a:endParaRPr>
          </a:p>
        </p:txBody>
      </p:sp>
      <p:sp>
        <p:nvSpPr>
          <p:cNvPr id="191" name="Google Shape;191;p15"/>
          <p:cNvSpPr txBox="1"/>
          <p:nvPr/>
        </p:nvSpPr>
        <p:spPr>
          <a:xfrm>
            <a:off x="4571988" y="19279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Business</a:t>
            </a:r>
            <a:endParaRPr sz="800" b="1" i="0" u="none" strike="noStrike" cap="none">
              <a:solidFill>
                <a:schemeClr val="lt1"/>
              </a:solidFill>
              <a:latin typeface="Helvetica Neue"/>
              <a:ea typeface="Helvetica Neue"/>
              <a:cs typeface="Helvetica Neue"/>
              <a:sym typeface="Helvetica Neue"/>
            </a:endParaRPr>
          </a:p>
        </p:txBody>
      </p:sp>
      <p:sp>
        <p:nvSpPr>
          <p:cNvPr id="192" name="Google Shape;192;p15"/>
          <p:cNvSpPr txBox="1"/>
          <p:nvPr/>
        </p:nvSpPr>
        <p:spPr>
          <a:xfrm>
            <a:off x="6579713" y="1927925"/>
            <a:ext cx="1800000" cy="7023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800" b="1" i="0" u="none" strike="noStrike" cap="none">
                <a:solidFill>
                  <a:schemeClr val="lt1"/>
                </a:solidFill>
                <a:latin typeface="Helvetica Neue"/>
                <a:ea typeface="Helvetica Neue"/>
                <a:cs typeface="Helvetica Neue"/>
                <a:sym typeface="Helvetica Neue"/>
              </a:rPr>
              <a:t>Certificate IV / Diploma</a:t>
            </a: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Helvetica Neue"/>
                <a:ea typeface="Helvetica Neue"/>
                <a:cs typeface="Helvetica Neue"/>
                <a:sym typeface="Helvetica Neue"/>
              </a:rPr>
              <a:t>e.g. Business, Small Business Management</a:t>
            </a:r>
            <a:endParaRPr sz="700" b="0" i="0" u="none" strike="noStrike" cap="none">
              <a:solidFill>
                <a:schemeClr val="lt1"/>
              </a:solidFill>
              <a:latin typeface="Helvetica Neue"/>
              <a:ea typeface="Helvetica Neue"/>
              <a:cs typeface="Helvetica Neue"/>
              <a:sym typeface="Helvetica Neue"/>
            </a:endParaRPr>
          </a:p>
        </p:txBody>
      </p:sp>
      <p:sp>
        <p:nvSpPr>
          <p:cNvPr id="193" name="Google Shape;193;p15"/>
          <p:cNvSpPr txBox="1"/>
          <p:nvPr/>
        </p:nvSpPr>
        <p:spPr>
          <a:xfrm>
            <a:off x="4572000" y="2844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Administration Officer</a:t>
            </a:r>
            <a:endParaRPr sz="800" b="1" i="0" u="none" strike="noStrike" cap="none">
              <a:solidFill>
                <a:schemeClr val="accent1"/>
              </a:solidFill>
              <a:latin typeface="Helvetica Neue"/>
              <a:ea typeface="Helvetica Neue"/>
              <a:cs typeface="Helvetica Neue"/>
              <a:sym typeface="Helvetica Neue"/>
            </a:endParaRPr>
          </a:p>
        </p:txBody>
      </p:sp>
      <p:sp>
        <p:nvSpPr>
          <p:cNvPr id="194" name="Google Shape;194;p15"/>
          <p:cNvSpPr txBox="1"/>
          <p:nvPr/>
        </p:nvSpPr>
        <p:spPr>
          <a:xfrm>
            <a:off x="4572000" y="32742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Customer Service Assistant</a:t>
            </a:r>
            <a:endParaRPr sz="800" b="1" i="0" u="none" strike="noStrike" cap="none">
              <a:solidFill>
                <a:schemeClr val="accent1"/>
              </a:solidFill>
              <a:latin typeface="Helvetica Neue"/>
              <a:ea typeface="Helvetica Neue"/>
              <a:cs typeface="Helvetica Neue"/>
              <a:sym typeface="Helvetica Neue"/>
            </a:endParaRPr>
          </a:p>
        </p:txBody>
      </p:sp>
      <p:sp>
        <p:nvSpPr>
          <p:cNvPr id="195" name="Google Shape;195;p15"/>
          <p:cNvSpPr txBox="1"/>
          <p:nvPr/>
        </p:nvSpPr>
        <p:spPr>
          <a:xfrm>
            <a:off x="6579725" y="28443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Manager</a:t>
            </a:r>
            <a:endParaRPr sz="800" b="1" i="0" u="none" strike="noStrike" cap="none">
              <a:solidFill>
                <a:schemeClr val="accent1"/>
              </a:solidFill>
              <a:latin typeface="Helvetica Neue"/>
              <a:ea typeface="Helvetica Neue"/>
              <a:cs typeface="Helvetica Neue"/>
              <a:sym typeface="Helvetica Neue"/>
            </a:endParaRPr>
          </a:p>
        </p:txBody>
      </p:sp>
      <p:sp>
        <p:nvSpPr>
          <p:cNvPr id="196" name="Google Shape;196;p15"/>
          <p:cNvSpPr txBox="1"/>
          <p:nvPr/>
        </p:nvSpPr>
        <p:spPr>
          <a:xfrm>
            <a:off x="6579725" y="32745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Customer Service Manager</a:t>
            </a:r>
            <a:endParaRPr sz="800" b="1" i="0" u="none" strike="noStrike" cap="none">
              <a:solidFill>
                <a:schemeClr val="accent1"/>
              </a:solidFill>
              <a:latin typeface="Helvetica Neue"/>
              <a:ea typeface="Helvetica Neue"/>
              <a:cs typeface="Helvetica Neue"/>
              <a:sym typeface="Helvetica Neue"/>
            </a:endParaRPr>
          </a:p>
        </p:txBody>
      </p:sp>
      <p:sp>
        <p:nvSpPr>
          <p:cNvPr id="197" name="Google Shape;197;p15"/>
          <p:cNvSpPr txBox="1"/>
          <p:nvPr/>
        </p:nvSpPr>
        <p:spPr>
          <a:xfrm>
            <a:off x="6579725" y="37047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Marketing Manager</a:t>
            </a:r>
            <a:endParaRPr sz="800" b="1" i="0" u="none" strike="noStrike" cap="none">
              <a:solidFill>
                <a:schemeClr val="accent1"/>
              </a:solidFill>
              <a:latin typeface="Helvetica Neue"/>
              <a:ea typeface="Helvetica Neue"/>
              <a:cs typeface="Helvetica Neue"/>
              <a:sym typeface="Helvetica Neue"/>
            </a:endParaRPr>
          </a:p>
        </p:txBody>
      </p:sp>
      <p:cxnSp>
        <p:nvCxnSpPr>
          <p:cNvPr id="198" name="Google Shape;198;p15"/>
          <p:cNvCxnSpPr>
            <a:stCxn id="190" idx="2"/>
            <a:endCxn id="191" idx="0"/>
          </p:cNvCxnSpPr>
          <p:nvPr/>
        </p:nvCxnSpPr>
        <p:spPr>
          <a:xfrm rot="5400000">
            <a:off x="5757200" y="1228975"/>
            <a:ext cx="413700" cy="9843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199" name="Google Shape;199;p15"/>
          <p:cNvCxnSpPr>
            <a:stCxn id="190" idx="2"/>
            <a:endCxn id="192" idx="0"/>
          </p:cNvCxnSpPr>
          <p:nvPr/>
        </p:nvCxnSpPr>
        <p:spPr>
          <a:xfrm rot="-5400000" flipH="1">
            <a:off x="6761150" y="1209325"/>
            <a:ext cx="413700" cy="1023600"/>
          </a:xfrm>
          <a:prstGeom prst="bentConnector3">
            <a:avLst>
              <a:gd name="adj1" fmla="val 49994"/>
            </a:avLst>
          </a:prstGeom>
          <a:noFill/>
          <a:ln w="9525" cap="flat" cmpd="sng">
            <a:solidFill>
              <a:schemeClr val="accent1"/>
            </a:solidFill>
            <a:prstDash val="solid"/>
            <a:round/>
            <a:headEnd type="none" w="sm" len="sm"/>
            <a:tailEnd type="none" w="sm" len="sm"/>
          </a:ln>
        </p:spPr>
      </p:cxnSp>
      <p:sp>
        <p:nvSpPr>
          <p:cNvPr id="200" name="Google Shape;200;p15"/>
          <p:cNvSpPr txBox="1">
            <a:spLocks noGrp="1"/>
          </p:cNvSpPr>
          <p:nvPr>
            <p:ph type="body" idx="1"/>
          </p:nvPr>
        </p:nvSpPr>
        <p:spPr>
          <a:xfrm>
            <a:off x="4413875" y="1588675"/>
            <a:ext cx="1011300" cy="264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a:solidFill>
                  <a:schemeClr val="accent1"/>
                </a:solidFill>
              </a:rPr>
              <a:t>Year 11 and 12 Option</a:t>
            </a:r>
            <a:endParaRPr sz="600">
              <a:solidFill>
                <a:schemeClr val="accent1"/>
              </a:solidFill>
            </a:endParaRPr>
          </a:p>
        </p:txBody>
      </p:sp>
      <p:cxnSp>
        <p:nvCxnSpPr>
          <p:cNvPr id="201" name="Google Shape;201;p15"/>
          <p:cNvCxnSpPr>
            <a:stCxn id="192" idx="3"/>
            <a:endCxn id="195" idx="3"/>
          </p:cNvCxnSpPr>
          <p:nvPr/>
        </p:nvCxnSpPr>
        <p:spPr>
          <a:xfrm>
            <a:off x="8379713" y="2279075"/>
            <a:ext cx="600" cy="748800"/>
          </a:xfrm>
          <a:prstGeom prst="bentConnector3">
            <a:avLst>
              <a:gd name="adj1" fmla="val 18085417"/>
            </a:avLst>
          </a:prstGeom>
          <a:noFill/>
          <a:ln w="9525" cap="flat" cmpd="sng">
            <a:solidFill>
              <a:schemeClr val="accent1"/>
            </a:solidFill>
            <a:prstDash val="solid"/>
            <a:round/>
            <a:headEnd type="none" w="sm" len="sm"/>
            <a:tailEnd type="none" w="sm" len="sm"/>
          </a:ln>
        </p:spPr>
      </p:cxnSp>
      <p:cxnSp>
        <p:nvCxnSpPr>
          <p:cNvPr id="202" name="Google Shape;202;p15"/>
          <p:cNvCxnSpPr>
            <a:stCxn id="192" idx="3"/>
            <a:endCxn id="196" idx="3"/>
          </p:cNvCxnSpPr>
          <p:nvPr/>
        </p:nvCxnSpPr>
        <p:spPr>
          <a:xfrm>
            <a:off x="8379713" y="2279075"/>
            <a:ext cx="600" cy="1179000"/>
          </a:xfrm>
          <a:prstGeom prst="bentConnector3">
            <a:avLst>
              <a:gd name="adj1" fmla="val 18085417"/>
            </a:avLst>
          </a:prstGeom>
          <a:noFill/>
          <a:ln w="9525" cap="flat" cmpd="sng">
            <a:solidFill>
              <a:schemeClr val="accent1"/>
            </a:solidFill>
            <a:prstDash val="solid"/>
            <a:round/>
            <a:headEnd type="none" w="sm" len="sm"/>
            <a:tailEnd type="none" w="sm" len="sm"/>
          </a:ln>
        </p:spPr>
      </p:cxnSp>
      <p:cxnSp>
        <p:nvCxnSpPr>
          <p:cNvPr id="203" name="Google Shape;203;p15"/>
          <p:cNvCxnSpPr>
            <a:stCxn id="192" idx="3"/>
            <a:endCxn id="197" idx="3"/>
          </p:cNvCxnSpPr>
          <p:nvPr/>
        </p:nvCxnSpPr>
        <p:spPr>
          <a:xfrm>
            <a:off x="8379713" y="2279075"/>
            <a:ext cx="600" cy="1609200"/>
          </a:xfrm>
          <a:prstGeom prst="bentConnector3">
            <a:avLst>
              <a:gd name="adj1" fmla="val 18085417"/>
            </a:avLst>
          </a:prstGeom>
          <a:noFill/>
          <a:ln w="9525" cap="flat" cmpd="sng">
            <a:solidFill>
              <a:schemeClr val="accent1"/>
            </a:solidFill>
            <a:prstDash val="solid"/>
            <a:round/>
            <a:headEnd type="none" w="sm" len="sm"/>
            <a:tailEnd type="none" w="sm" len="sm"/>
          </a:ln>
        </p:spPr>
      </p:cxnSp>
      <p:cxnSp>
        <p:nvCxnSpPr>
          <p:cNvPr id="204" name="Google Shape;204;p15"/>
          <p:cNvCxnSpPr>
            <a:stCxn id="191" idx="1"/>
            <a:endCxn id="193" idx="1"/>
          </p:cNvCxnSpPr>
          <p:nvPr/>
        </p:nvCxnSpPr>
        <p:spPr>
          <a:xfrm>
            <a:off x="4571988" y="2278925"/>
            <a:ext cx="600" cy="748800"/>
          </a:xfrm>
          <a:prstGeom prst="bentConnector3">
            <a:avLst>
              <a:gd name="adj1" fmla="val -17922917"/>
            </a:avLst>
          </a:prstGeom>
          <a:noFill/>
          <a:ln w="9525" cap="flat" cmpd="sng">
            <a:solidFill>
              <a:schemeClr val="accent1"/>
            </a:solidFill>
            <a:prstDash val="solid"/>
            <a:round/>
            <a:headEnd type="none" w="sm" len="sm"/>
            <a:tailEnd type="none" w="sm" len="sm"/>
          </a:ln>
        </p:spPr>
      </p:cxnSp>
      <p:cxnSp>
        <p:nvCxnSpPr>
          <p:cNvPr id="205" name="Google Shape;205;p15"/>
          <p:cNvCxnSpPr>
            <a:stCxn id="191" idx="1"/>
            <a:endCxn id="194" idx="1"/>
          </p:cNvCxnSpPr>
          <p:nvPr/>
        </p:nvCxnSpPr>
        <p:spPr>
          <a:xfrm>
            <a:off x="4571988" y="2278925"/>
            <a:ext cx="600" cy="1179000"/>
          </a:xfrm>
          <a:prstGeom prst="bentConnector3">
            <a:avLst>
              <a:gd name="adj1" fmla="val -17922917"/>
            </a:avLst>
          </a:prstGeom>
          <a:noFill/>
          <a:ln w="9525" cap="flat" cmpd="sng">
            <a:solidFill>
              <a:schemeClr val="accent1"/>
            </a:solidFill>
            <a:prstDash val="solid"/>
            <a:round/>
            <a:headEnd type="none" w="sm" len="sm"/>
            <a:tailEnd type="none" w="sm" len="sm"/>
          </a:ln>
        </p:spPr>
      </p:cxnSp>
      <p:sp>
        <p:nvSpPr>
          <p:cNvPr id="206" name="Google Shape;206;p15"/>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BSB20120 Certificate II in Workplace Skills</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16"/>
          <p:cNvSpPr txBox="1">
            <a:spLocks noGrp="1"/>
          </p:cNvSpPr>
          <p:nvPr>
            <p:ph type="title" idx="4294967295"/>
          </p:nvPr>
        </p:nvSpPr>
        <p:spPr>
          <a:xfrm>
            <a:off x="1425600" y="1452000"/>
            <a:ext cx="6292800" cy="138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SIT20122 Certificate II in Tourism</a:t>
            </a:r>
            <a:endParaRPr sz="4300" b="1">
              <a:solidFill>
                <a:schemeClr val="lt1"/>
              </a:solidFill>
            </a:endParaRPr>
          </a:p>
        </p:txBody>
      </p:sp>
      <p:sp>
        <p:nvSpPr>
          <p:cNvPr id="212" name="Google Shape;212;p16"/>
          <p:cNvSpPr/>
          <p:nvPr/>
        </p:nvSpPr>
        <p:spPr>
          <a:xfrm>
            <a:off x="4012328" y="709625"/>
            <a:ext cx="1119345"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TOURISM</a:t>
            </a:r>
          </a:p>
        </p:txBody>
      </p:sp>
      <p:pic>
        <p:nvPicPr>
          <p:cNvPr id="213" name="Google Shape;213;p16"/>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7"/>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219" name="Google Shape;219;p17"/>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220" name="Google Shape;220;p17"/>
          <p:cNvSpPr txBox="1">
            <a:spLocks noGrp="1"/>
          </p:cNvSpPr>
          <p:nvPr>
            <p:ph type="body" idx="1"/>
          </p:nvPr>
        </p:nvSpPr>
        <p:spPr>
          <a:xfrm>
            <a:off x="317025" y="1656225"/>
            <a:ext cx="3829500" cy="28803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100"/>
              <a:buNone/>
            </a:pPr>
            <a:r>
              <a:rPr lang="en-GB" sz="1200">
                <a:solidFill>
                  <a:schemeClr val="lt1"/>
                </a:solidFill>
                <a:latin typeface="Helvetica Neue Light"/>
                <a:ea typeface="Helvetica Neue Light"/>
                <a:cs typeface="Helvetica Neue Light"/>
                <a:sym typeface="Helvetica Neue Light"/>
              </a:rPr>
              <a:t>This qualification provides a pathway to work in many tourism and travel industry sectors including travel agencies, holiday parks and resorts, attractions, and any small tourism business. </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1000"/>
              </a:spcBef>
              <a:spcAft>
                <a:spcPts val="0"/>
              </a:spcAft>
              <a:buSzPts val="1100"/>
              <a:buNone/>
            </a:pPr>
            <a:r>
              <a:rPr lang="en-GB" sz="120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and tourism environments at the school - involving the delivery of a range of projects and activities within the school community. </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1000"/>
              </a:spcBef>
              <a:spcAft>
                <a:spcPts val="0"/>
              </a:spcAft>
              <a:buSzPts val="1100"/>
              <a:buNone/>
            </a:pPr>
            <a:r>
              <a:rPr lang="en-GB" sz="1200">
                <a:solidFill>
                  <a:schemeClr val="lt1"/>
                </a:solidFill>
                <a:latin typeface="Helvetica Neue Light"/>
                <a:ea typeface="Helvetica Neue Light"/>
                <a:cs typeface="Helvetica Neue Light"/>
                <a:sym typeface="Helvetica Neue Light"/>
              </a:rPr>
              <a:t>This program also includes the following:</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0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Participation in a Tourism-related Industry Discovery (Recommended)</a:t>
            </a:r>
            <a:endParaRPr sz="1200">
              <a:solidFill>
                <a:schemeClr val="lt1"/>
              </a:solidFill>
              <a:latin typeface="Helvetica Neue Light"/>
              <a:ea typeface="Helvetica Neue Light"/>
              <a:cs typeface="Helvetica Neue Light"/>
              <a:sym typeface="Helvetica Neue Light"/>
            </a:endParaRPr>
          </a:p>
        </p:txBody>
      </p:sp>
      <p:sp>
        <p:nvSpPr>
          <p:cNvPr id="221" name="Google Shape;221;p17"/>
          <p:cNvSpPr txBox="1">
            <a:spLocks noGrp="1"/>
          </p:cNvSpPr>
          <p:nvPr>
            <p:ph type="title"/>
          </p:nvPr>
        </p:nvSpPr>
        <p:spPr>
          <a:xfrm>
            <a:off x="317025" y="747225"/>
            <a:ext cx="34848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SIT20122 Certificate II in Tourism</a:t>
            </a:r>
            <a:endParaRPr sz="2180" b="1">
              <a:solidFill>
                <a:schemeClr val="lt1"/>
              </a:solidFill>
            </a:endParaRPr>
          </a:p>
        </p:txBody>
      </p:sp>
      <p:graphicFrame>
        <p:nvGraphicFramePr>
          <p:cNvPr id="222" name="Google Shape;222;p17"/>
          <p:cNvGraphicFramePr/>
          <p:nvPr>
            <p:extLst>
              <p:ext uri="{D42A27DB-BD31-4B8C-83A1-F6EECF244321}">
                <p14:modId xmlns:p14="http://schemas.microsoft.com/office/powerpoint/2010/main" val="572228441"/>
              </p:ext>
            </p:extLst>
          </p:nvPr>
        </p:nvGraphicFramePr>
        <p:xfrm>
          <a:off x="4890450" y="512013"/>
          <a:ext cx="3680275" cy="3582147"/>
        </p:xfrm>
        <a:graphic>
          <a:graphicData uri="http://schemas.openxmlformats.org/drawingml/2006/table">
            <a:tbl>
              <a:tblPr>
                <a:noFill/>
                <a:tableStyleId>{C0517D2A-F2E8-4710-99ED-7CF952D529ED}</a:tableStyleId>
              </a:tblPr>
              <a:tblGrid>
                <a:gridCol w="1485125">
                  <a:extLst>
                    <a:ext uri="{9D8B030D-6E8A-4147-A177-3AD203B41FA5}">
                      <a16:colId xmlns:a16="http://schemas.microsoft.com/office/drawing/2014/main" val="20000"/>
                    </a:ext>
                  </a:extLst>
                </a:gridCol>
                <a:gridCol w="2195150">
                  <a:extLst>
                    <a:ext uri="{9D8B030D-6E8A-4147-A177-3AD203B41FA5}">
                      <a16:colId xmlns:a16="http://schemas.microsoft.com/office/drawing/2014/main" val="20001"/>
                    </a:ext>
                  </a:extLst>
                </a:gridCol>
              </a:tblGrid>
              <a:tr h="50102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000000"/>
                          </a:solidFill>
                          <a:latin typeface="Helvetica Neue"/>
                          <a:ea typeface="Helvetica Neue"/>
                          <a:cs typeface="Helvetica Neue"/>
                          <a:sym typeface="Helvetica Neue"/>
                        </a:rPr>
                        <a:t>1-Year Format </a:t>
                      </a:r>
                      <a:endParaRPr sz="900" u="none" strike="noStrike" cap="none">
                        <a:solidFill>
                          <a:srgbClr val="FF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409400">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000000"/>
                          </a:solidFill>
                          <a:latin typeface="Helvetica Neue"/>
                          <a:ea typeface="Helvetica Neue"/>
                          <a:cs typeface="Helvetica Neue"/>
                          <a:sym typeface="Helvetica Neue"/>
                        </a:rPr>
                        <a:t>1-Timetabled Line</a:t>
                      </a:r>
                      <a:endParaRPr sz="900" b="1" u="none" strike="noStrike" cap="none">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1432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000000"/>
                          </a:solidFill>
                          <a:latin typeface="Helvetica Neue"/>
                          <a:ea typeface="Helvetica Neue"/>
                          <a:cs typeface="Helvetica Neue"/>
                          <a:sym typeface="Helvetica Neue"/>
                        </a:rPr>
                        <a:t>11</a:t>
                      </a:r>
                      <a:r>
                        <a:rPr lang="en-GB" sz="900" u="none" strike="noStrike" cap="none">
                          <a:solidFill>
                            <a:srgbClr val="000000"/>
                          </a:solidFill>
                          <a:latin typeface="Helvetica Neue"/>
                          <a:ea typeface="Helvetica Neue"/>
                          <a:cs typeface="Helvetica Neue"/>
                          <a:sym typeface="Helvetica Neue"/>
                        </a:rPr>
                        <a:t> (</a:t>
                      </a:r>
                      <a:r>
                        <a:rPr lang="en-GB" sz="900" u="none" strike="noStrike" cap="none">
                          <a:latin typeface="Helvetica Neue"/>
                          <a:ea typeface="Helvetica Neue"/>
                          <a:cs typeface="Helvetica Neue"/>
                          <a:sym typeface="Helvetica Neue"/>
                        </a:rPr>
                        <a:t>5</a:t>
                      </a:r>
                      <a:r>
                        <a:rPr lang="en-GB" sz="900" u="none" strike="noStrike" cap="none">
                          <a:solidFill>
                            <a:srgbClr val="000000"/>
                          </a:solidFill>
                          <a:latin typeface="Helvetica Neue"/>
                          <a:ea typeface="Helvetica Neue"/>
                          <a:cs typeface="Helvetica Neue"/>
                          <a:sym typeface="Helvetica Neue"/>
                        </a:rPr>
                        <a:t> core units, </a:t>
                      </a:r>
                      <a:r>
                        <a:rPr lang="en-GB" sz="900" u="none" strike="noStrike" cap="none">
                          <a:latin typeface="Helvetica Neue"/>
                          <a:ea typeface="Helvetica Neue"/>
                          <a:cs typeface="Helvetica Neue"/>
                          <a:sym typeface="Helvetica Neue"/>
                        </a:rPr>
                        <a:t>6</a:t>
                      </a:r>
                      <a:r>
                        <a:rPr lang="en-GB" sz="900" u="none" strike="noStrike" cap="none">
                          <a:solidFill>
                            <a:srgbClr val="000000"/>
                          </a:solidFill>
                          <a:latin typeface="Helvetica Neue"/>
                          <a:ea typeface="Helvetica Neue"/>
                          <a:cs typeface="Helvetica Neue"/>
                          <a:sym typeface="Helvetica Neue"/>
                        </a:rPr>
                        <a:t> elective units) </a:t>
                      </a:r>
                      <a:endParaRPr sz="900" u="none" strike="noStrike" cap="none">
                        <a:solidFill>
                          <a:srgbClr val="000000"/>
                        </a:solidFill>
                        <a:highlight>
                          <a:srgbClr val="FFFF00"/>
                        </a:highlight>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3037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000000"/>
                          </a:solidFill>
                          <a:latin typeface="Helvetica Neue"/>
                          <a:ea typeface="Helvetica Neue"/>
                          <a:cs typeface="Helvetica Neue"/>
                          <a:sym typeface="Helvetica Neue"/>
                        </a:rPr>
                        <a:t>Year 10</a:t>
                      </a:r>
                      <a:r>
                        <a:rPr lang="en-GB" sz="900" u="none" strike="noStrike" cap="none">
                          <a:solidFill>
                            <a:schemeClr val="dk1"/>
                          </a:solidFill>
                          <a:latin typeface="Helvetica Neue"/>
                          <a:ea typeface="Helvetica Neue"/>
                          <a:cs typeface="Helvetica Neue"/>
                          <a:sym typeface="Helvetica Neue"/>
                        </a:rPr>
                        <a:t> (or Year 11 or 12)</a:t>
                      </a:r>
                      <a:endParaRPr sz="900" u="none" strike="noStrike" cap="none">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102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u="none" strike="noStrike" cap="none">
                          <a:solidFill>
                            <a:srgbClr val="202124"/>
                          </a:solidFill>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solidFill>
                          <a:srgbClr val="FF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094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endParaRPr sz="900"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dirty="0">
                          <a:solidFill>
                            <a:srgbClr val="000000"/>
                          </a:solidFill>
                          <a:latin typeface="Helvetica Neue"/>
                          <a:ea typeface="Helvetica Neue"/>
                          <a:cs typeface="Helvetica Neue"/>
                          <a:sym typeface="Helvetica Neue"/>
                        </a:rPr>
                        <a:t>$345.</a:t>
                      </a:r>
                      <a:r>
                        <a:rPr lang="en-GB" sz="900" b="1" u="none" strike="noStrike" cap="none" dirty="0">
                          <a:latin typeface="Helvetica Neue"/>
                          <a:ea typeface="Helvetica Neue"/>
                          <a:cs typeface="Helvetica Neue"/>
                          <a:sym typeface="Helvetica Neue"/>
                        </a:rPr>
                        <a:t>00</a:t>
                      </a:r>
                      <a:r>
                        <a:rPr lang="en-GB" sz="900" b="1" u="none" strike="noStrike" cap="none" dirty="0">
                          <a:solidFill>
                            <a:srgbClr val="000000"/>
                          </a:solidFill>
                          <a:latin typeface="Helvetica Neue"/>
                          <a:ea typeface="Helvetica Neue"/>
                          <a:cs typeface="Helvetica Neue"/>
                          <a:sym typeface="Helvetica Neue"/>
                        </a:rPr>
                        <a:t> per person</a:t>
                      </a:r>
                      <a:endParaRPr sz="900" b="1" u="none" strike="noStrike" cap="none" dirty="0">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4 QCE Credits</a:t>
                      </a:r>
                      <a:endParaRPr sz="900" b="1" u="none" strike="noStrike" cap="none" dirty="0">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23" name="Google Shape;223;p17"/>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SIT20122 Certificate II in Tourism</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8"/>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229" name="Google Shape;229;p18"/>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230" name="Google Shape;230;p1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31" name="Google Shape;231;p18"/>
          <p:cNvSpPr txBox="1">
            <a:spLocks noGrp="1"/>
          </p:cNvSpPr>
          <p:nvPr>
            <p:ph type="body" idx="1"/>
          </p:nvPr>
        </p:nvSpPr>
        <p:spPr>
          <a:xfrm>
            <a:off x="4979625" y="2631625"/>
            <a:ext cx="3670500" cy="10020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SIT20122 Certificate II in Tourism</a:t>
            </a:r>
            <a:br>
              <a:rPr lang="en-GB" sz="1200">
                <a:solidFill>
                  <a:schemeClr val="lt1"/>
                </a:solidFill>
              </a:rPr>
            </a:br>
            <a:r>
              <a:rPr lang="en-GB" sz="1200">
                <a:solidFill>
                  <a:schemeClr val="lt1"/>
                </a:solidFill>
              </a:rPr>
              <a:t>(max. 4 QCE Credits)</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A range of career pathway options including pathway into BSB30120 Certificate III in Business</a:t>
            </a:r>
            <a:endParaRPr sz="1200">
              <a:solidFill>
                <a:schemeClr val="lt1"/>
              </a:solidFill>
            </a:endParaRPr>
          </a:p>
        </p:txBody>
      </p:sp>
      <p:sp>
        <p:nvSpPr>
          <p:cNvPr id="232" name="Google Shape;232;p18"/>
          <p:cNvSpPr txBox="1">
            <a:spLocks noGrp="1"/>
          </p:cNvSpPr>
          <p:nvPr>
            <p:ph type="title"/>
          </p:nvPr>
        </p:nvSpPr>
        <p:spPr>
          <a:xfrm>
            <a:off x="5092125" y="16326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233" name="Google Shape;233;p18"/>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D9D9D9"/>
                </a:solidFill>
                <a:latin typeface="Helvetica Neue"/>
                <a:ea typeface="Helvetica Neue"/>
                <a:cs typeface="Helvetica Neue"/>
                <a:sym typeface="Helvetica Neue"/>
              </a:rPr>
              <a:t>SIT20122 Certificate II in Tourism</a:t>
            </a:r>
            <a:endParaRPr sz="600" b="0" i="0" u="none" strike="noStrike" cap="none">
              <a:solidFill>
                <a:srgbClr val="D9D9D9"/>
              </a:solidFill>
              <a:latin typeface="Helvetica Neue"/>
              <a:ea typeface="Helvetica Neue"/>
              <a:cs typeface="Helvetica Neue"/>
              <a:sym typeface="Helvetica Neue"/>
            </a:endParaRPr>
          </a:p>
        </p:txBody>
      </p:sp>
      <p:pic>
        <p:nvPicPr>
          <p:cNvPr id="235" name="Google Shape;235;p18"/>
          <p:cNvPicPr preferRelativeResize="0"/>
          <p:nvPr/>
        </p:nvPicPr>
        <p:blipFill rotWithShape="1">
          <a:blip r:embed="rId4">
            <a:alphaModFix/>
          </a:blip>
          <a:srcRect/>
          <a:stretch/>
        </p:blipFill>
        <p:spPr>
          <a:xfrm>
            <a:off x="202300" y="4645526"/>
            <a:ext cx="888525" cy="324225"/>
          </a:xfrm>
          <a:prstGeom prst="rect">
            <a:avLst/>
          </a:prstGeom>
          <a:noFill/>
          <a:ln>
            <a:noFill/>
          </a:ln>
        </p:spPr>
      </p:pic>
      <p:pic>
        <p:nvPicPr>
          <p:cNvPr id="3" name="Picture 2">
            <a:extLst>
              <a:ext uri="{FF2B5EF4-FFF2-40B4-BE49-F238E27FC236}">
                <a16:creationId xmlns:a16="http://schemas.microsoft.com/office/drawing/2014/main" id="{F08E48A9-BBCE-1B6E-9E2C-1698FDAF77BE}"/>
              </a:ext>
            </a:extLst>
          </p:cNvPr>
          <p:cNvPicPr>
            <a:picLocks noChangeAspect="1"/>
          </p:cNvPicPr>
          <p:nvPr/>
        </p:nvPicPr>
        <p:blipFill>
          <a:blip r:embed="rId5"/>
          <a:srcRect r="36316"/>
          <a:stretch/>
        </p:blipFill>
        <p:spPr>
          <a:xfrm>
            <a:off x="0" y="0"/>
            <a:ext cx="4914900" cy="514832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9"/>
        <p:cNvGrpSpPr/>
        <p:nvPr/>
      </p:nvGrpSpPr>
      <p:grpSpPr>
        <a:xfrm>
          <a:off x="0" y="0"/>
          <a:ext cx="0" cy="0"/>
          <a:chOff x="0" y="0"/>
          <a:chExt cx="0" cy="0"/>
        </a:xfrm>
      </p:grpSpPr>
      <p:pic>
        <p:nvPicPr>
          <p:cNvPr id="240" name="Google Shape;240;p19"/>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241" name="Google Shape;241;p19"/>
          <p:cNvGraphicFramePr/>
          <p:nvPr/>
        </p:nvGraphicFramePr>
        <p:xfrm>
          <a:off x="2278250" y="743075"/>
          <a:ext cx="3240525" cy="146292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the Tourism and Travel Industry</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the Business Services Industry</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Research Business Topics</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242" name="Google Shape;242;p19"/>
          <p:cNvGraphicFramePr/>
          <p:nvPr/>
        </p:nvGraphicFramePr>
        <p:xfrm>
          <a:off x="5637450" y="743075"/>
          <a:ext cx="3240525" cy="1950600"/>
        </p:xfrm>
        <a:graphic>
          <a:graphicData uri="http://schemas.openxmlformats.org/drawingml/2006/table">
            <a:tbl>
              <a:tblPr>
                <a:noFill/>
                <a:tableStyleId>{C0517D2A-F2E8-4710-99ED-7CF952D529ED}</a:tableStyleId>
              </a:tblPr>
              <a:tblGrid>
                <a:gridCol w="580775">
                  <a:extLst>
                    <a:ext uri="{9D8B030D-6E8A-4147-A177-3AD203B41FA5}">
                      <a16:colId xmlns:a16="http://schemas.microsoft.com/office/drawing/2014/main" val="20000"/>
                    </a:ext>
                  </a:extLst>
                </a:gridCol>
                <a:gridCol w="2659750">
                  <a:extLst>
                    <a:ext uri="{9D8B030D-6E8A-4147-A177-3AD203B41FA5}">
                      <a16:colId xmlns:a16="http://schemas.microsoft.com/office/drawing/2014/main" val="20001"/>
                    </a:ext>
                  </a:extLst>
                </a:gridCol>
              </a:tblGrid>
              <a:tr h="2895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3</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Provide Information to Visitors and Customers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Interacting with Customers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Show Social and Cultural Sensitivity in the Tourism Industry</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Go! Travel ‘VIP’ Information Evening</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Interact with Customers at the Go! Travel Agency</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Show Social and Cultural Sensitivity in the Tourism Industry</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243" name="Google Shape;243;p19"/>
          <p:cNvGraphicFramePr/>
          <p:nvPr/>
        </p:nvGraphicFramePr>
        <p:xfrm>
          <a:off x="2278250" y="2662750"/>
          <a:ext cx="3240525" cy="182868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2</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Source, Use and Present Information on the Tourism and Travel Industry</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Public Activities and Events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Business Software Applications and Research</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Business Start-Up Research</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Tourism Industry Research</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Present Information at an Industry Event</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sp>
        <p:nvSpPr>
          <p:cNvPr id="244" name="Google Shape;244;p19"/>
          <p:cNvSpPr txBox="1">
            <a:spLocks noGrp="1"/>
          </p:cNvSpPr>
          <p:nvPr>
            <p:ph type="title"/>
          </p:nvPr>
        </p:nvSpPr>
        <p:spPr>
          <a:xfrm>
            <a:off x="238475" y="2726025"/>
            <a:ext cx="17997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1200">
                <a:solidFill>
                  <a:schemeClr val="lt1"/>
                </a:solidFill>
              </a:rPr>
              <a:t>SIT20122 </a:t>
            </a:r>
            <a:endParaRPr sz="1200">
              <a:solidFill>
                <a:schemeClr val="lt1"/>
              </a:solidFill>
            </a:endParaRPr>
          </a:p>
          <a:p>
            <a:pPr marL="0" lvl="0" indent="0" algn="l" rtl="0">
              <a:lnSpc>
                <a:spcPct val="90000"/>
              </a:lnSpc>
              <a:spcBef>
                <a:spcPts val="0"/>
              </a:spcBef>
              <a:spcAft>
                <a:spcPts val="0"/>
              </a:spcAft>
              <a:buSzPts val="4400"/>
              <a:buNone/>
            </a:pPr>
            <a:r>
              <a:rPr lang="en-GB" sz="1200">
                <a:solidFill>
                  <a:schemeClr val="lt1"/>
                </a:solidFill>
              </a:rPr>
              <a:t>Certificate II in Tourism</a:t>
            </a:r>
            <a:endParaRPr sz="1200">
              <a:solidFill>
                <a:schemeClr val="lt1"/>
              </a:solidFill>
            </a:endParaRPr>
          </a:p>
        </p:txBody>
      </p:sp>
      <p:sp>
        <p:nvSpPr>
          <p:cNvPr id="245" name="Google Shape;245;p19"/>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
        <p:nvSpPr>
          <p:cNvPr id="246" name="Google Shape;246;p19"/>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D9D9D9"/>
                </a:solidFill>
                <a:latin typeface="Helvetica Neue"/>
                <a:ea typeface="Helvetica Neue"/>
                <a:cs typeface="Helvetica Neue"/>
                <a:sym typeface="Helvetica Neue"/>
              </a:rPr>
              <a:t>SIT20122 Certificate II in Tourism</a:t>
            </a:r>
            <a:endParaRPr sz="600" b="0" i="0" u="none" strike="noStrike" cap="none">
              <a:solidFill>
                <a:srgbClr val="D9D9D9"/>
              </a:solidFill>
              <a:latin typeface="Helvetica Neue"/>
              <a:ea typeface="Helvetica Neue"/>
              <a:cs typeface="Helvetica Neue"/>
              <a:sym typeface="Helvetica Neue"/>
            </a:endParaRPr>
          </a:p>
        </p:txBody>
      </p:sp>
      <p:graphicFrame>
        <p:nvGraphicFramePr>
          <p:cNvPr id="247" name="Google Shape;247;p19"/>
          <p:cNvGraphicFramePr/>
          <p:nvPr/>
        </p:nvGraphicFramePr>
        <p:xfrm>
          <a:off x="5637450" y="3105875"/>
          <a:ext cx="3240525" cy="1371540"/>
        </p:xfrm>
        <a:graphic>
          <a:graphicData uri="http://schemas.openxmlformats.org/drawingml/2006/table">
            <a:tbl>
              <a:tblPr>
                <a:noFill/>
                <a:tableStyleId>{C0517D2A-F2E8-4710-99ED-7CF952D529ED}</a:tableStyleId>
              </a:tblPr>
              <a:tblGrid>
                <a:gridCol w="580775">
                  <a:extLst>
                    <a:ext uri="{9D8B030D-6E8A-4147-A177-3AD203B41FA5}">
                      <a16:colId xmlns:a16="http://schemas.microsoft.com/office/drawing/2014/main" val="20000"/>
                    </a:ext>
                  </a:extLst>
                </a:gridCol>
                <a:gridCol w="2659750">
                  <a:extLst>
                    <a:ext uri="{9D8B030D-6E8A-4147-A177-3AD203B41FA5}">
                      <a16:colId xmlns:a16="http://schemas.microsoft.com/office/drawing/2014/main" val="20001"/>
                    </a:ext>
                  </a:extLst>
                </a:gridCol>
              </a:tblGrid>
              <a:tr h="2895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a:t>
                      </a:r>
                      <a:r>
                        <a:rPr lang="en-GB" sz="800" b="1">
                          <a:solidFill>
                            <a:schemeClr val="accent1"/>
                          </a:solidFill>
                          <a:latin typeface="Helvetica Neue"/>
                          <a:ea typeface="Helvetica Neue"/>
                          <a:cs typeface="Helvetica Neue"/>
                          <a:sym typeface="Helvetica Neue"/>
                        </a:rPr>
                        <a:t>4</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Workplace Health and Safety</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0"/>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WHS Processes at the ‘Go! Regional’ Travel Expo</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2"/>
          <p:cNvSpPr txBox="1">
            <a:spLocks noGrp="1"/>
          </p:cNvSpPr>
          <p:nvPr>
            <p:ph type="subTitle" idx="1"/>
          </p:nvPr>
        </p:nvSpPr>
        <p:spPr>
          <a:xfrm>
            <a:off x="1870800" y="1577525"/>
            <a:ext cx="5402400" cy="1525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50"/>
              <a:buNone/>
            </a:pPr>
            <a:r>
              <a:rPr lang="en-GB" sz="1800">
                <a:solidFill>
                  <a:schemeClr val="dk1"/>
                </a:solidFill>
                <a:latin typeface="Helvetica Neue Light"/>
                <a:ea typeface="Helvetica Neue Light"/>
                <a:cs typeface="Helvetica Neue Light"/>
                <a:sym typeface="Helvetica Neue Light"/>
              </a:rPr>
              <a:t>We are leaders in Vocational Education in schools; enabling teachers with high quality certificate programs and support; equipping students with skills to navigate a successful future.</a:t>
            </a:r>
            <a:endParaRPr sz="1800">
              <a:solidFill>
                <a:schemeClr val="dk1"/>
              </a:solidFill>
              <a:latin typeface="Helvetica Neue Light"/>
              <a:ea typeface="Helvetica Neue Light"/>
              <a:cs typeface="Helvetica Neue Light"/>
              <a:sym typeface="Helvetica Neue Light"/>
            </a:endParaRPr>
          </a:p>
          <a:p>
            <a:pPr marL="0" lvl="0" indent="0" algn="ctr" rtl="0">
              <a:lnSpc>
                <a:spcPct val="115000"/>
              </a:lnSpc>
              <a:spcBef>
                <a:spcPts val="0"/>
              </a:spcBef>
              <a:spcAft>
                <a:spcPts val="0"/>
              </a:spcAft>
              <a:buSzPts val="197"/>
              <a:buNone/>
            </a:pPr>
            <a:endParaRPr sz="1800">
              <a:solidFill>
                <a:schemeClr val="dk1"/>
              </a:solidFill>
              <a:latin typeface="Helvetica Neue Light"/>
              <a:ea typeface="Helvetica Neue Light"/>
              <a:cs typeface="Helvetica Neue Light"/>
              <a:sym typeface="Helvetica Neue Light"/>
            </a:endParaRPr>
          </a:p>
        </p:txBody>
      </p:sp>
      <p:pic>
        <p:nvPicPr>
          <p:cNvPr id="66" name="Google Shape;66;p2"/>
          <p:cNvPicPr preferRelativeResize="0"/>
          <p:nvPr/>
        </p:nvPicPr>
        <p:blipFill rotWithShape="1">
          <a:blip r:embed="rId4">
            <a:alphaModFix/>
          </a:blip>
          <a:srcRect/>
          <a:stretch/>
        </p:blipFill>
        <p:spPr>
          <a:xfrm>
            <a:off x="3742963" y="3845950"/>
            <a:ext cx="1658076" cy="777226"/>
          </a:xfrm>
          <a:prstGeom prst="rect">
            <a:avLst/>
          </a:prstGeom>
          <a:noFill/>
          <a:ln>
            <a:noFill/>
          </a:ln>
        </p:spPr>
      </p:pic>
      <p:sp>
        <p:nvSpPr>
          <p:cNvPr id="67" name="Google Shape;67;p2"/>
          <p:cNvSpPr txBox="1"/>
          <p:nvPr/>
        </p:nvSpPr>
        <p:spPr>
          <a:xfrm>
            <a:off x="3072000" y="1254425"/>
            <a:ext cx="30000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1" i="0" u="none" strike="noStrike" cap="none">
                <a:solidFill>
                  <a:srgbClr val="1D488A"/>
                </a:solidFill>
                <a:latin typeface="Helvetica Neue"/>
                <a:ea typeface="Helvetica Neue"/>
                <a:cs typeface="Helvetica Neue"/>
                <a:sym typeface="Helvetica Neue"/>
              </a:rPr>
              <a:t>THE BINNACLE MISSION</a:t>
            </a:r>
            <a:endParaRPr sz="1000" b="1" i="0" u="none" strike="noStrike" cap="none">
              <a:solidFill>
                <a:srgbClr val="1D488A"/>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254" name="Google Shape;254;p20"/>
          <p:cNvSpPr txBox="1">
            <a:spLocks noGrp="1"/>
          </p:cNvSpPr>
          <p:nvPr>
            <p:ph type="body" idx="1"/>
          </p:nvPr>
        </p:nvSpPr>
        <p:spPr>
          <a:xfrm>
            <a:off x="585275" y="1494596"/>
            <a:ext cx="3655200" cy="21543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Communication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Customer service</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Safe and sustainable work practices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Social and cultural sensitivity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Digital technologies and software applications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Working effectively in business environments</a:t>
            </a:r>
            <a:endParaRPr sz="1200">
              <a:solidFill>
                <a:schemeClr val="lt1"/>
              </a:solidFill>
            </a:endParaRPr>
          </a:p>
        </p:txBody>
      </p:sp>
      <p:sp>
        <p:nvSpPr>
          <p:cNvPr id="255" name="Google Shape;255;p20"/>
          <p:cNvSpPr txBox="1">
            <a:spLocks noGrp="1"/>
          </p:cNvSpPr>
          <p:nvPr>
            <p:ph type="title"/>
          </p:nvPr>
        </p:nvSpPr>
        <p:spPr>
          <a:xfrm>
            <a:off x="585275" y="917182"/>
            <a:ext cx="3322800" cy="48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256" name="Google Shape;256;p20"/>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257" name="Google Shape;257;p20"/>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SIT20122 Certificate II in Tourism</a:t>
            </a:r>
            <a:endParaRPr sz="600" b="0" i="0" u="none" strike="noStrike" cap="none">
              <a:solidFill>
                <a:srgbClr val="666666"/>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3BDE9D41-8824-BE7B-1870-90AC60051042}"/>
              </a:ext>
            </a:extLst>
          </p:cNvPr>
          <p:cNvPicPr>
            <a:picLocks noChangeAspect="1"/>
          </p:cNvPicPr>
          <p:nvPr/>
        </p:nvPicPr>
        <p:blipFill>
          <a:blip r:embed="rId4"/>
          <a:srcRect l="37699" r="7521"/>
          <a:stretch/>
        </p:blipFill>
        <p:spPr>
          <a:xfrm>
            <a:off x="4920208" y="0"/>
            <a:ext cx="4223792"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264" name="Google Shape;264;p21"/>
          <p:cNvSpPr txBox="1">
            <a:spLocks noGrp="1"/>
          </p:cNvSpPr>
          <p:nvPr>
            <p:ph type="body" idx="1"/>
          </p:nvPr>
        </p:nvSpPr>
        <p:spPr>
          <a:xfrm>
            <a:off x="614400" y="2140900"/>
            <a:ext cx="3460800" cy="14607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Tourism-related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265" name="Google Shape;265;p21"/>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266" name="Google Shape;266;p21"/>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67" name="Google Shape;267;p21"/>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SIT20122 Certificate II in Tourism</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6D1A465A-1D8B-AD2A-21CB-FCFE00E7D2B0}"/>
              </a:ext>
            </a:extLst>
          </p:cNvPr>
          <p:cNvPicPr>
            <a:picLocks noChangeAspect="1"/>
          </p:cNvPicPr>
          <p:nvPr/>
        </p:nvPicPr>
        <p:blipFill>
          <a:blip r:embed="rId4"/>
          <a:srcRect l="29977" r="5106"/>
          <a:stretch/>
        </p:blipFill>
        <p:spPr>
          <a:xfrm>
            <a:off x="4138635" y="0"/>
            <a:ext cx="5005365"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73" name="Google Shape;273;p22"/>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74" name="Google Shape;274;p22"/>
          <p:cNvSpPr txBox="1"/>
          <p:nvPr/>
        </p:nvSpPr>
        <p:spPr>
          <a:xfrm>
            <a:off x="5738900" y="769675"/>
            <a:ext cx="1434600" cy="6099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 in Tourism</a:t>
            </a:r>
            <a:endParaRPr sz="800" b="1" i="0" u="none" strike="noStrike" cap="none">
              <a:solidFill>
                <a:schemeClr val="lt1"/>
              </a:solidFill>
              <a:latin typeface="Helvetica Neue"/>
              <a:ea typeface="Helvetica Neue"/>
              <a:cs typeface="Helvetica Neue"/>
              <a:sym typeface="Helvetica Neue"/>
            </a:endParaRPr>
          </a:p>
        </p:txBody>
      </p:sp>
      <p:sp>
        <p:nvSpPr>
          <p:cNvPr id="275" name="Google Shape;275;p22"/>
          <p:cNvSpPr txBox="1"/>
          <p:nvPr/>
        </p:nvSpPr>
        <p:spPr>
          <a:xfrm>
            <a:off x="4571988"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 Diploma</a:t>
            </a:r>
            <a:endParaRPr sz="800" b="1" i="0" u="none" strike="noStrike" cap="none">
              <a:solidFill>
                <a:schemeClr val="lt1"/>
              </a:solidFill>
              <a:latin typeface="Helvetica Neue"/>
              <a:ea typeface="Helvetica Neue"/>
              <a:cs typeface="Helvetica Neue"/>
              <a:sym typeface="Helvetica Neue"/>
            </a:endParaRPr>
          </a:p>
        </p:txBody>
      </p:sp>
      <p:sp>
        <p:nvSpPr>
          <p:cNvPr id="276" name="Google Shape;276;p22"/>
          <p:cNvSpPr txBox="1"/>
          <p:nvPr/>
        </p:nvSpPr>
        <p:spPr>
          <a:xfrm>
            <a:off x="6579725"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Business</a:t>
            </a:r>
            <a:endParaRPr sz="700" b="0" i="0" u="none" strike="noStrike" cap="none">
              <a:solidFill>
                <a:schemeClr val="lt1"/>
              </a:solidFill>
              <a:latin typeface="Helvetica Neue"/>
              <a:ea typeface="Helvetica Neue"/>
              <a:cs typeface="Helvetica Neue"/>
              <a:sym typeface="Helvetica Neue"/>
            </a:endParaRPr>
          </a:p>
        </p:txBody>
      </p:sp>
      <p:sp>
        <p:nvSpPr>
          <p:cNvPr id="277" name="Google Shape;277;p22"/>
          <p:cNvSpPr txBox="1"/>
          <p:nvPr/>
        </p:nvSpPr>
        <p:spPr>
          <a:xfrm>
            <a:off x="6579725"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Retail Travel</a:t>
            </a:r>
            <a:endParaRPr sz="800" b="1" i="0" u="none" strike="noStrike" cap="none">
              <a:solidFill>
                <a:schemeClr val="accent1"/>
              </a:solidFill>
              <a:latin typeface="Helvetica Neue"/>
              <a:ea typeface="Helvetica Neue"/>
              <a:cs typeface="Helvetica Neue"/>
              <a:sym typeface="Helvetica Neue"/>
            </a:endParaRPr>
          </a:p>
        </p:txBody>
      </p:sp>
      <p:sp>
        <p:nvSpPr>
          <p:cNvPr id="278" name="Google Shape;278;p22"/>
          <p:cNvSpPr txBox="1"/>
          <p:nvPr/>
        </p:nvSpPr>
        <p:spPr>
          <a:xfrm>
            <a:off x="6579725" y="31398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Tour Wholesale</a:t>
            </a:r>
            <a:endParaRPr sz="800" b="1" i="0" u="none" strike="noStrike" cap="none">
              <a:solidFill>
                <a:schemeClr val="accent1"/>
              </a:solidFill>
              <a:latin typeface="Helvetica Neue"/>
              <a:ea typeface="Helvetica Neue"/>
              <a:cs typeface="Helvetica Neue"/>
              <a:sym typeface="Helvetica Neue"/>
            </a:endParaRPr>
          </a:p>
        </p:txBody>
      </p:sp>
      <p:sp>
        <p:nvSpPr>
          <p:cNvPr id="279" name="Google Shape;279;p22"/>
          <p:cNvSpPr txBox="1"/>
          <p:nvPr/>
        </p:nvSpPr>
        <p:spPr>
          <a:xfrm>
            <a:off x="6579725" y="3570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Visitor Information Services</a:t>
            </a:r>
            <a:endParaRPr sz="800" b="1" i="0" u="none" strike="noStrike" cap="none">
              <a:solidFill>
                <a:schemeClr val="accent1"/>
              </a:solidFill>
              <a:latin typeface="Helvetica Neue"/>
              <a:ea typeface="Helvetica Neue"/>
              <a:cs typeface="Helvetica Neue"/>
              <a:sym typeface="Helvetica Neue"/>
            </a:endParaRPr>
          </a:p>
        </p:txBody>
      </p:sp>
      <p:cxnSp>
        <p:nvCxnSpPr>
          <p:cNvPr id="280" name="Google Shape;280;p22"/>
          <p:cNvCxnSpPr>
            <a:stCxn id="274" idx="2"/>
            <a:endCxn id="275" idx="0"/>
          </p:cNvCxnSpPr>
          <p:nvPr/>
        </p:nvCxnSpPr>
        <p:spPr>
          <a:xfrm rot="5400000">
            <a:off x="5757200" y="1094275"/>
            <a:ext cx="413700" cy="9843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281" name="Google Shape;281;p22"/>
          <p:cNvCxnSpPr>
            <a:stCxn id="274" idx="2"/>
            <a:endCxn id="276" idx="0"/>
          </p:cNvCxnSpPr>
          <p:nvPr/>
        </p:nvCxnSpPr>
        <p:spPr>
          <a:xfrm rot="-5400000" flipH="1">
            <a:off x="6761150" y="1074625"/>
            <a:ext cx="413700" cy="1023600"/>
          </a:xfrm>
          <a:prstGeom prst="bentConnector3">
            <a:avLst>
              <a:gd name="adj1" fmla="val 49994"/>
            </a:avLst>
          </a:prstGeom>
          <a:noFill/>
          <a:ln w="9525" cap="flat" cmpd="sng">
            <a:solidFill>
              <a:schemeClr val="accent1"/>
            </a:solidFill>
            <a:prstDash val="solid"/>
            <a:round/>
            <a:headEnd type="none" w="sm" len="sm"/>
            <a:tailEnd type="none" w="sm" len="sm"/>
          </a:ln>
        </p:spPr>
      </p:cxnSp>
      <p:sp>
        <p:nvSpPr>
          <p:cNvPr id="282" name="Google Shape;282;p22"/>
          <p:cNvSpPr txBox="1">
            <a:spLocks noGrp="1"/>
          </p:cNvSpPr>
          <p:nvPr>
            <p:ph type="body" idx="1"/>
          </p:nvPr>
        </p:nvSpPr>
        <p:spPr>
          <a:xfrm>
            <a:off x="7479725" y="1506369"/>
            <a:ext cx="1011300" cy="206512"/>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dirty="0">
                <a:solidFill>
                  <a:schemeClr val="accent1"/>
                </a:solidFill>
              </a:rPr>
              <a:t>Year 11 and12 Option</a:t>
            </a:r>
            <a:endParaRPr sz="600" dirty="0">
              <a:solidFill>
                <a:schemeClr val="accent1"/>
              </a:solidFill>
            </a:endParaRPr>
          </a:p>
        </p:txBody>
      </p:sp>
      <p:cxnSp>
        <p:nvCxnSpPr>
          <p:cNvPr id="283" name="Google Shape;283;p22"/>
          <p:cNvCxnSpPr>
            <a:stCxn id="276" idx="3"/>
            <a:endCxn id="277" idx="3"/>
          </p:cNvCxnSpPr>
          <p:nvPr/>
        </p:nvCxnSpPr>
        <p:spPr>
          <a:xfrm>
            <a:off x="8379725"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84" name="Google Shape;284;p22"/>
          <p:cNvCxnSpPr>
            <a:stCxn id="276" idx="3"/>
            <a:endCxn id="278" idx="3"/>
          </p:cNvCxnSpPr>
          <p:nvPr/>
        </p:nvCxnSpPr>
        <p:spPr>
          <a:xfrm>
            <a:off x="8379725" y="2144225"/>
            <a:ext cx="600" cy="11793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85" name="Google Shape;285;p22"/>
          <p:cNvCxnSpPr>
            <a:stCxn id="276" idx="3"/>
            <a:endCxn id="279" idx="3"/>
          </p:cNvCxnSpPr>
          <p:nvPr/>
        </p:nvCxnSpPr>
        <p:spPr>
          <a:xfrm>
            <a:off x="8379725" y="2144225"/>
            <a:ext cx="600" cy="16095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286" name="Google Shape;286;p22"/>
          <p:cNvSpPr txBox="1">
            <a:spLocks noGrp="1"/>
          </p:cNvSpPr>
          <p:nvPr>
            <p:ph type="body" idx="1"/>
          </p:nvPr>
        </p:nvSpPr>
        <p:spPr>
          <a:xfrm>
            <a:off x="4657952" y="1510825"/>
            <a:ext cx="1011300" cy="264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dirty="0">
                <a:solidFill>
                  <a:schemeClr val="accent1"/>
                </a:solidFill>
              </a:rPr>
              <a:t>Via another RTO</a:t>
            </a:r>
            <a:endParaRPr sz="600" dirty="0">
              <a:solidFill>
                <a:schemeClr val="accent1"/>
              </a:solidFill>
            </a:endParaRPr>
          </a:p>
        </p:txBody>
      </p:sp>
      <p:sp>
        <p:nvSpPr>
          <p:cNvPr id="287" name="Google Shape;287;p22"/>
          <p:cNvSpPr txBox="1"/>
          <p:nvPr/>
        </p:nvSpPr>
        <p:spPr>
          <a:xfrm>
            <a:off x="6579725" y="40066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Tour Operations/Tour Guide</a:t>
            </a:r>
            <a:endParaRPr sz="800" b="1" i="0" u="none" strike="noStrike" cap="none">
              <a:solidFill>
                <a:schemeClr val="accent1"/>
              </a:solidFill>
              <a:latin typeface="Helvetica Neue"/>
              <a:ea typeface="Helvetica Neue"/>
              <a:cs typeface="Helvetica Neue"/>
              <a:sym typeface="Helvetica Neue"/>
            </a:endParaRPr>
          </a:p>
        </p:txBody>
      </p:sp>
      <p:sp>
        <p:nvSpPr>
          <p:cNvPr id="288" name="Google Shape;288;p22"/>
          <p:cNvSpPr txBox="1"/>
          <p:nvPr/>
        </p:nvSpPr>
        <p:spPr>
          <a:xfrm>
            <a:off x="4572000"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Senior Consultant</a:t>
            </a:r>
            <a:endParaRPr sz="800" b="1" i="0" u="none" strike="noStrike" cap="none">
              <a:solidFill>
                <a:schemeClr val="accent1"/>
              </a:solidFill>
              <a:latin typeface="Helvetica Neue"/>
              <a:ea typeface="Helvetica Neue"/>
              <a:cs typeface="Helvetica Neue"/>
              <a:sym typeface="Helvetica Neue"/>
            </a:endParaRPr>
          </a:p>
        </p:txBody>
      </p:sp>
      <p:sp>
        <p:nvSpPr>
          <p:cNvPr id="289" name="Google Shape;289;p22"/>
          <p:cNvSpPr txBox="1"/>
          <p:nvPr/>
        </p:nvSpPr>
        <p:spPr>
          <a:xfrm>
            <a:off x="4572000" y="31398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Events Coordinator</a:t>
            </a:r>
            <a:endParaRPr sz="800" b="1" i="0" u="none" strike="noStrike" cap="none">
              <a:solidFill>
                <a:schemeClr val="accent1"/>
              </a:solidFill>
              <a:latin typeface="Helvetica Neue"/>
              <a:ea typeface="Helvetica Neue"/>
              <a:cs typeface="Helvetica Neue"/>
              <a:sym typeface="Helvetica Neue"/>
            </a:endParaRPr>
          </a:p>
        </p:txBody>
      </p:sp>
      <p:sp>
        <p:nvSpPr>
          <p:cNvPr id="290" name="Google Shape;290;p22"/>
          <p:cNvSpPr txBox="1"/>
          <p:nvPr/>
        </p:nvSpPr>
        <p:spPr>
          <a:xfrm>
            <a:off x="4572000" y="3570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Tour / Events Manager</a:t>
            </a:r>
            <a:endParaRPr sz="800" b="1" i="0" u="none" strike="noStrike" cap="none">
              <a:solidFill>
                <a:schemeClr val="accent1"/>
              </a:solidFill>
              <a:latin typeface="Helvetica Neue"/>
              <a:ea typeface="Helvetica Neue"/>
              <a:cs typeface="Helvetica Neue"/>
              <a:sym typeface="Helvetica Neue"/>
            </a:endParaRPr>
          </a:p>
        </p:txBody>
      </p:sp>
      <p:sp>
        <p:nvSpPr>
          <p:cNvPr id="291" name="Google Shape;291;p22"/>
          <p:cNvSpPr txBox="1"/>
          <p:nvPr/>
        </p:nvSpPr>
        <p:spPr>
          <a:xfrm>
            <a:off x="4572000" y="40066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Owner Operator</a:t>
            </a:r>
            <a:endParaRPr sz="800" b="1" i="0" u="none" strike="noStrike" cap="none">
              <a:solidFill>
                <a:schemeClr val="accent1"/>
              </a:solidFill>
              <a:latin typeface="Helvetica Neue"/>
              <a:ea typeface="Helvetica Neue"/>
              <a:cs typeface="Helvetica Neue"/>
              <a:sym typeface="Helvetica Neue"/>
            </a:endParaRPr>
          </a:p>
        </p:txBody>
      </p:sp>
      <p:cxnSp>
        <p:nvCxnSpPr>
          <p:cNvPr id="292" name="Google Shape;292;p22"/>
          <p:cNvCxnSpPr>
            <a:stCxn id="275" idx="1"/>
            <a:endCxn id="288" idx="1"/>
          </p:cNvCxnSpPr>
          <p:nvPr/>
        </p:nvCxnSpPr>
        <p:spPr>
          <a:xfrm>
            <a:off x="4571988"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93" name="Google Shape;293;p22"/>
          <p:cNvCxnSpPr>
            <a:stCxn id="275" idx="1"/>
            <a:endCxn id="289" idx="1"/>
          </p:cNvCxnSpPr>
          <p:nvPr/>
        </p:nvCxnSpPr>
        <p:spPr>
          <a:xfrm>
            <a:off x="4571988" y="2144225"/>
            <a:ext cx="600" cy="11793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94" name="Google Shape;294;p22"/>
          <p:cNvCxnSpPr>
            <a:stCxn id="275" idx="1"/>
            <a:endCxn id="290" idx="1"/>
          </p:cNvCxnSpPr>
          <p:nvPr/>
        </p:nvCxnSpPr>
        <p:spPr>
          <a:xfrm>
            <a:off x="4571988" y="2144225"/>
            <a:ext cx="600" cy="16095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95" name="Google Shape;295;p22"/>
          <p:cNvCxnSpPr>
            <a:stCxn id="275" idx="1"/>
            <a:endCxn id="291" idx="1"/>
          </p:cNvCxnSpPr>
          <p:nvPr/>
        </p:nvCxnSpPr>
        <p:spPr>
          <a:xfrm>
            <a:off x="4571988" y="2144225"/>
            <a:ext cx="600" cy="20460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96" name="Google Shape;296;p22"/>
          <p:cNvCxnSpPr>
            <a:stCxn id="276" idx="3"/>
            <a:endCxn id="287" idx="3"/>
          </p:cNvCxnSpPr>
          <p:nvPr/>
        </p:nvCxnSpPr>
        <p:spPr>
          <a:xfrm>
            <a:off x="8379725" y="2144225"/>
            <a:ext cx="600" cy="20460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297" name="Google Shape;297;p22"/>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SIT20122 Certificate II in Tourism</a:t>
            </a:r>
            <a:endParaRPr sz="600" b="0" i="0" u="none" strike="noStrike" cap="none">
              <a:solidFill>
                <a:srgbClr val="999999"/>
              </a:solidFill>
              <a:latin typeface="Helvetica Neue"/>
              <a:ea typeface="Helvetica Neue"/>
              <a:cs typeface="Helvetica Neue"/>
              <a:sym typeface="Helvetica Neue"/>
            </a:endParaRPr>
          </a:p>
        </p:txBody>
      </p:sp>
      <p:sp>
        <p:nvSpPr>
          <p:cNvPr id="298" name="Google Shape;298;p22"/>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2"/>
        <p:cNvGrpSpPr/>
        <p:nvPr/>
      </p:nvGrpSpPr>
      <p:grpSpPr>
        <a:xfrm>
          <a:off x="0" y="0"/>
          <a:ext cx="0" cy="0"/>
          <a:chOff x="0" y="0"/>
          <a:chExt cx="0" cy="0"/>
        </a:xfrm>
      </p:grpSpPr>
      <p:sp>
        <p:nvSpPr>
          <p:cNvPr id="303" name="Google Shape;303;p23"/>
          <p:cNvSpPr txBox="1">
            <a:spLocks noGrp="1"/>
          </p:cNvSpPr>
          <p:nvPr>
            <p:ph type="title" idx="4294967295"/>
          </p:nvPr>
        </p:nvSpPr>
        <p:spPr>
          <a:xfrm>
            <a:off x="1425600" y="1452000"/>
            <a:ext cx="6292800" cy="138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BSB30120 Certificate III in Business</a:t>
            </a:r>
            <a:endParaRPr sz="4300" b="1">
              <a:solidFill>
                <a:schemeClr val="lt1"/>
              </a:solidFill>
            </a:endParaRPr>
          </a:p>
        </p:txBody>
      </p:sp>
      <p:sp>
        <p:nvSpPr>
          <p:cNvPr id="304" name="Google Shape;304;p23"/>
          <p:cNvSpPr/>
          <p:nvPr/>
        </p:nvSpPr>
        <p:spPr>
          <a:xfrm>
            <a:off x="3968484" y="709625"/>
            <a:ext cx="1207032"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BUSINESS</a:t>
            </a:r>
          </a:p>
        </p:txBody>
      </p:sp>
      <p:pic>
        <p:nvPicPr>
          <p:cNvPr id="305" name="Google Shape;305;p23"/>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4"/>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311" name="Google Shape;311;p24"/>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12" name="Google Shape;312;p24"/>
          <p:cNvSpPr txBox="1">
            <a:spLocks noGrp="1"/>
          </p:cNvSpPr>
          <p:nvPr>
            <p:ph type="body" idx="1"/>
          </p:nvPr>
        </p:nvSpPr>
        <p:spPr>
          <a:xfrm>
            <a:off x="313350" y="1280750"/>
            <a:ext cx="3945300" cy="3339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150">
                <a:solidFill>
                  <a:schemeClr val="lt1"/>
                </a:solidFill>
                <a:latin typeface="Helvetica Neue Light"/>
                <a:ea typeface="Helvetica Neue Light"/>
                <a:cs typeface="Helvetica Neue Light"/>
                <a:sym typeface="Helvetica Neue Light"/>
              </a:rPr>
              <a:t>This qualification reflects the role of individuals in a variety of Business Services job roles. </a:t>
            </a:r>
            <a:endParaRPr sz="11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0"/>
              </a:spcAft>
              <a:buClr>
                <a:schemeClr val="dk1"/>
              </a:buClr>
              <a:buSzPts val="1100"/>
              <a:buFont typeface="Arial"/>
              <a:buNone/>
            </a:pPr>
            <a:r>
              <a:rPr lang="en-GB" sz="115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environments at the school - involving the delivery of a range of projects and services within the school community.</a:t>
            </a:r>
            <a:endParaRPr sz="11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0"/>
              </a:spcAft>
              <a:buClr>
                <a:schemeClr val="dk1"/>
              </a:buClr>
              <a:buSzPts val="1100"/>
              <a:buFont typeface="Arial"/>
              <a:buNone/>
            </a:pPr>
            <a:r>
              <a:rPr lang="en-GB" sz="1150" b="1">
                <a:solidFill>
                  <a:schemeClr val="lt1"/>
                </a:solidFill>
              </a:rPr>
              <a:t>This program also includes the following:  </a:t>
            </a:r>
            <a:endParaRPr sz="1150" b="1">
              <a:solidFill>
                <a:schemeClr val="lt1"/>
              </a:solidFill>
            </a:endParaRPr>
          </a:p>
          <a:p>
            <a:pPr marL="457200" lvl="0" indent="-301625" algn="l" rtl="0">
              <a:lnSpc>
                <a:spcPct val="110000"/>
              </a:lnSpc>
              <a:spcBef>
                <a:spcPts val="7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Student opportunities to design for a new product or service as part of our (non-accredited) Entrepreneurship Project - Binnacle Boss</a:t>
            </a:r>
            <a:endParaRPr sz="1150">
              <a:solidFill>
                <a:schemeClr val="lt1"/>
              </a:solidFill>
              <a:latin typeface="Helvetica Neue Light"/>
              <a:ea typeface="Helvetica Neue Light"/>
              <a:cs typeface="Helvetica Neue Light"/>
              <a:sym typeface="Helvetica Neue Light"/>
            </a:endParaRPr>
          </a:p>
          <a:p>
            <a:pPr marL="457200" lvl="0" indent="-301625" algn="l" rtl="0">
              <a:lnSpc>
                <a:spcPct val="110000"/>
              </a:lnSpc>
              <a:spcBef>
                <a:spcPts val="7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Students examine business opportunities and participate in an Industry discovery</a:t>
            </a:r>
            <a:endParaRPr sz="11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700"/>
              </a:spcAft>
              <a:buSzPts val="1100"/>
              <a:buNone/>
            </a:pPr>
            <a:r>
              <a:rPr lang="en-GB" sz="1150">
                <a:solidFill>
                  <a:schemeClr val="lt1"/>
                </a:solidFill>
                <a:latin typeface="Helvetica Neue Light"/>
                <a:ea typeface="Helvetica Neue Light"/>
                <a:cs typeface="Helvetica Neue Light"/>
                <a:sym typeface="Helvetica Neue Light"/>
              </a:rPr>
              <a:t>An excellent work readiness program where students develop a range of essential workplace skills. </a:t>
            </a:r>
            <a:endParaRPr sz="1150">
              <a:solidFill>
                <a:schemeClr val="lt1"/>
              </a:solidFill>
              <a:latin typeface="Helvetica Neue Light"/>
              <a:ea typeface="Helvetica Neue Light"/>
              <a:cs typeface="Helvetica Neue Light"/>
              <a:sym typeface="Helvetica Neue Light"/>
            </a:endParaRPr>
          </a:p>
        </p:txBody>
      </p:sp>
      <p:sp>
        <p:nvSpPr>
          <p:cNvPr id="313" name="Google Shape;313;p24"/>
          <p:cNvSpPr txBox="1">
            <a:spLocks noGrp="1"/>
          </p:cNvSpPr>
          <p:nvPr>
            <p:ph type="title"/>
          </p:nvPr>
        </p:nvSpPr>
        <p:spPr>
          <a:xfrm>
            <a:off x="317025" y="448850"/>
            <a:ext cx="3829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GB" sz="2400" b="1">
                <a:solidFill>
                  <a:schemeClr val="lt1"/>
                </a:solidFill>
              </a:rPr>
              <a:t>BSB30120 Certificate III in Business </a:t>
            </a:r>
            <a:r>
              <a:rPr lang="en-GB" sz="1600">
                <a:solidFill>
                  <a:schemeClr val="lt1"/>
                </a:solidFill>
              </a:rPr>
              <a:t>(Standalone)</a:t>
            </a:r>
            <a:endParaRPr sz="2400" b="1">
              <a:solidFill>
                <a:schemeClr val="lt1"/>
              </a:solidFill>
            </a:endParaRPr>
          </a:p>
        </p:txBody>
      </p:sp>
      <p:graphicFrame>
        <p:nvGraphicFramePr>
          <p:cNvPr id="314" name="Google Shape;314;p24"/>
          <p:cNvGraphicFramePr/>
          <p:nvPr>
            <p:extLst>
              <p:ext uri="{D42A27DB-BD31-4B8C-83A1-F6EECF244321}">
                <p14:modId xmlns:p14="http://schemas.microsoft.com/office/powerpoint/2010/main" val="2152020362"/>
              </p:ext>
            </p:extLst>
          </p:nvPr>
        </p:nvGraphicFramePr>
        <p:xfrm>
          <a:off x="4890450" y="522763"/>
          <a:ext cx="3738075" cy="4173007"/>
        </p:xfrm>
        <a:graphic>
          <a:graphicData uri="http://schemas.openxmlformats.org/drawingml/2006/table">
            <a:tbl>
              <a:tblPr>
                <a:noFill/>
                <a:tableStyleId>{C0517D2A-F2E8-4710-99ED-7CF952D529ED}</a:tableStyleId>
              </a:tblPr>
              <a:tblGrid>
                <a:gridCol w="1492025">
                  <a:extLst>
                    <a:ext uri="{9D8B030D-6E8A-4147-A177-3AD203B41FA5}">
                      <a16:colId xmlns:a16="http://schemas.microsoft.com/office/drawing/2014/main" val="20000"/>
                    </a:ext>
                  </a:extLst>
                </a:gridCol>
                <a:gridCol w="2246050">
                  <a:extLst>
                    <a:ext uri="{9D8B030D-6E8A-4147-A177-3AD203B41FA5}">
                      <a16:colId xmlns:a16="http://schemas.microsoft.com/office/drawing/2014/main" val="20001"/>
                    </a:ext>
                  </a:extLst>
                </a:gridCol>
              </a:tblGrid>
              <a:tr h="3797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2-Year Format </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(Packaged as 7-Terms)</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107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Arial"/>
                        <a:buNone/>
                      </a:pP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Arial"/>
                        <a:buNone/>
                      </a:pPr>
                      <a:r>
                        <a:rPr lang="en-GB" sz="900" i="1" u="none" strike="noStrike" cap="none">
                          <a:latin typeface="Helvetica Neue"/>
                          <a:ea typeface="Helvetica Neue"/>
                          <a:cs typeface="Helvetica Neue"/>
                          <a:sym typeface="Helvetica Neue"/>
                        </a:rPr>
                        <a:t>*May be delivered as a 1-Year Program on 2 Timetable Lines </a:t>
                      </a:r>
                      <a:r>
                        <a:rPr lang="en-GB" sz="900" i="1">
                          <a:latin typeface="Helvetica Neue"/>
                          <a:ea typeface="Helvetica Neue"/>
                          <a:cs typeface="Helvetica Neue"/>
                          <a:sym typeface="Helvetica Neue"/>
                        </a:rPr>
                        <a:t>- </a:t>
                      </a:r>
                      <a:r>
                        <a:rPr lang="en-GB" sz="900" i="1" u="none" strike="noStrike" cap="none">
                          <a:latin typeface="Helvetica Neue"/>
                          <a:ea typeface="Helvetica Neue"/>
                          <a:cs typeface="Helvetica Neue"/>
                          <a:sym typeface="Helvetica Neue"/>
                        </a:rPr>
                        <a:t>Please consult your Binnacle Program Manager.</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227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13</a:t>
                      </a:r>
                      <a:r>
                        <a:rPr lang="en-GB" sz="900" u="none" strike="noStrike" cap="none">
                          <a:latin typeface="Helvetica Neue"/>
                          <a:ea typeface="Helvetica Neue"/>
                          <a:cs typeface="Helvetica Neue"/>
                          <a:sym typeface="Helvetica Neue"/>
                        </a:rPr>
                        <a:t> (6 Core units, 7 Elective units)</a:t>
                      </a:r>
                      <a:endParaRPr sz="900"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None/>
                      </a:pPr>
                      <a:r>
                        <a:rPr lang="en-GB" sz="900" i="1">
                          <a:latin typeface="Helvetica Neue"/>
                          <a:ea typeface="Helvetica Neue"/>
                          <a:cs typeface="Helvetica Neue"/>
                          <a:sym typeface="Helvetica Neue"/>
                        </a:rPr>
                        <a:t>*plus 2 ‘Optional Additional’ Units </a:t>
                      </a:r>
                      <a:endParaRPr sz="9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637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11 and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7963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9265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$395.00</a:t>
                      </a:r>
                      <a:r>
                        <a:rPr lang="en-GB" sz="900" u="none" strike="noStrike" cap="none" dirty="0">
                          <a:latin typeface="Helvetica Neue"/>
                          <a:ea typeface="Helvetica Neue"/>
                          <a:cs typeface="Helvetica Neue"/>
                          <a:sym typeface="Helvetica Neue"/>
                        </a:rPr>
                        <a:t> 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3155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8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15" name="Google Shape;315;p24"/>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BSB30120 Certificate III in Business (Standalone)</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5"/>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21" name="Google Shape;321;p25"/>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322" name="Google Shape;322;p25"/>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23" name="Google Shape;323;p25"/>
          <p:cNvSpPr txBox="1">
            <a:spLocks noGrp="1"/>
          </p:cNvSpPr>
          <p:nvPr>
            <p:ph type="body" idx="1"/>
          </p:nvPr>
        </p:nvSpPr>
        <p:spPr>
          <a:xfrm>
            <a:off x="4979625" y="2241525"/>
            <a:ext cx="3670500" cy="10020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BSB30120 Certificate III in Business</a:t>
            </a:r>
            <a:br>
              <a:rPr lang="en-GB" sz="1200">
                <a:solidFill>
                  <a:schemeClr val="lt1"/>
                </a:solidFill>
              </a:rPr>
            </a:br>
            <a:r>
              <a:rPr lang="en-GB" sz="1200">
                <a:solidFill>
                  <a:schemeClr val="lt1"/>
                </a:solidFill>
              </a:rPr>
              <a:t>(max. 8 QCE Credits)</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Successful completion of the Certificate III in Business may contribute towards a student’s Australian Tertiary Admission Rank (ATAR)</a:t>
            </a:r>
            <a:endParaRPr sz="1200">
              <a:solidFill>
                <a:schemeClr val="lt1"/>
              </a:solidFill>
            </a:endParaRPr>
          </a:p>
        </p:txBody>
      </p:sp>
      <p:sp>
        <p:nvSpPr>
          <p:cNvPr id="324" name="Google Shape;324;p25"/>
          <p:cNvSpPr txBox="1">
            <a:spLocks noGrp="1"/>
          </p:cNvSpPr>
          <p:nvPr>
            <p:ph type="title"/>
          </p:nvPr>
        </p:nvSpPr>
        <p:spPr>
          <a:xfrm>
            <a:off x="5092125" y="12425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325" name="Google Shape;325;p25"/>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(Standalone)</a:t>
            </a:r>
            <a:endParaRPr sz="600" b="0" i="0" u="none" strike="noStrike" cap="none">
              <a:solidFill>
                <a:srgbClr val="EFEFEF"/>
              </a:solidFill>
              <a:latin typeface="Helvetica Neue"/>
              <a:ea typeface="Helvetica Neue"/>
              <a:cs typeface="Helvetica Neue"/>
              <a:sym typeface="Helvetica Neue"/>
            </a:endParaRPr>
          </a:p>
        </p:txBody>
      </p:sp>
      <p:pic>
        <p:nvPicPr>
          <p:cNvPr id="327" name="Google Shape;327;p25"/>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28" name="Google Shape;328;p25"/>
          <p:cNvSpPr txBox="1">
            <a:spLocks noGrp="1"/>
          </p:cNvSpPr>
          <p:nvPr>
            <p:ph type="body" idx="1"/>
          </p:nvPr>
        </p:nvSpPr>
        <p:spPr>
          <a:xfrm>
            <a:off x="5092125" y="4196725"/>
            <a:ext cx="3229800" cy="46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900" i="1" dirty="0">
                <a:solidFill>
                  <a:schemeClr val="lt1"/>
                </a:solidFill>
              </a:rPr>
              <a:t>*Students eligible for an Australian Tertiary Admission Rank (ATAR) may be able to use their completed Certificate III to contribute towards their ATAR. For more information contact your VET Coordinator.</a:t>
            </a:r>
            <a:endParaRPr sz="900" i="1" dirty="0">
              <a:solidFill>
                <a:schemeClr val="lt1"/>
              </a:solidFill>
            </a:endParaRPr>
          </a:p>
        </p:txBody>
      </p:sp>
      <p:pic>
        <p:nvPicPr>
          <p:cNvPr id="3" name="Picture 2">
            <a:extLst>
              <a:ext uri="{FF2B5EF4-FFF2-40B4-BE49-F238E27FC236}">
                <a16:creationId xmlns:a16="http://schemas.microsoft.com/office/drawing/2014/main" id="{1916BCD6-2716-CACB-FA49-6CCF78C1D891}"/>
              </a:ext>
            </a:extLst>
          </p:cNvPr>
          <p:cNvPicPr>
            <a:picLocks noChangeAspect="1"/>
          </p:cNvPicPr>
          <p:nvPr/>
        </p:nvPicPr>
        <p:blipFill>
          <a:blip r:embed="rId5"/>
          <a:srcRect l="17652" r="21759"/>
          <a:stretch/>
        </p:blipFill>
        <p:spPr>
          <a:xfrm>
            <a:off x="-1" y="0"/>
            <a:ext cx="4671675"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2"/>
        <p:cNvGrpSpPr/>
        <p:nvPr/>
      </p:nvGrpSpPr>
      <p:grpSpPr>
        <a:xfrm>
          <a:off x="0" y="0"/>
          <a:ext cx="0" cy="0"/>
          <a:chOff x="0" y="0"/>
          <a:chExt cx="0" cy="0"/>
        </a:xfrm>
      </p:grpSpPr>
      <p:pic>
        <p:nvPicPr>
          <p:cNvPr id="333" name="Google Shape;333;p26"/>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334" name="Google Shape;334;p26"/>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(Standalone)</a:t>
            </a:r>
            <a:endParaRPr sz="600" b="0" i="0" u="none" strike="noStrike" cap="none">
              <a:solidFill>
                <a:srgbClr val="EFEFEF"/>
              </a:solidFill>
              <a:latin typeface="Helvetica Neue"/>
              <a:ea typeface="Helvetica Neue"/>
              <a:cs typeface="Helvetica Neue"/>
              <a:sym typeface="Helvetica Neue"/>
            </a:endParaRPr>
          </a:p>
        </p:txBody>
      </p:sp>
      <p:graphicFrame>
        <p:nvGraphicFramePr>
          <p:cNvPr id="335" name="Google Shape;335;p26"/>
          <p:cNvGraphicFramePr/>
          <p:nvPr/>
        </p:nvGraphicFramePr>
        <p:xfrm>
          <a:off x="2278250" y="443900"/>
          <a:ext cx="3240525" cy="1054055"/>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1480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101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Introduction to the Business Services Industry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Personal Finances</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01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Business Topics</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6" name="Google Shape;336;p26"/>
          <p:cNvGraphicFramePr/>
          <p:nvPr/>
        </p:nvGraphicFramePr>
        <p:xfrm>
          <a:off x="5717350" y="658700"/>
          <a:ext cx="3240525" cy="83177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72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a:t>
                      </a:r>
                      <a:r>
                        <a:rPr lang="en-GB" sz="800" b="1">
                          <a:solidFill>
                            <a:schemeClr val="accent1"/>
                          </a:solidFill>
                          <a:latin typeface="Helvetica Neue"/>
                          <a:ea typeface="Helvetica Neue"/>
                          <a:cs typeface="Helvetica Neue"/>
                          <a:sym typeface="Helvetica Neue"/>
                        </a:rPr>
                        <a:t>5</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1985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Develop and Apply Knowledge of Personal Finances</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22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Personal Budget for the Future</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7" name="Google Shape;337;p26"/>
          <p:cNvGraphicFramePr/>
          <p:nvPr/>
        </p:nvGraphicFramePr>
        <p:xfrm>
          <a:off x="2278250" y="1722938"/>
          <a:ext cx="3240525" cy="86799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509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2</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09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Topics and Create a Group Presentation</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2292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Group Presentation</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8" name="Google Shape;338;p26"/>
          <p:cNvGraphicFramePr/>
          <p:nvPr/>
        </p:nvGraphicFramePr>
        <p:xfrm>
          <a:off x="2278250" y="2693975"/>
          <a:ext cx="3240525" cy="941835"/>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3</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78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Workplace Health and Safety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Sustainable Work Practices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2220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WHS Processes at the ‘Go! Regional’ Travel Expo</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9" name="Google Shape;339;p26"/>
          <p:cNvGraphicFramePr/>
          <p:nvPr/>
        </p:nvGraphicFramePr>
        <p:xfrm>
          <a:off x="2278250" y="3738850"/>
          <a:ext cx="3240525" cy="96101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364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a:t>
                      </a:r>
                      <a:r>
                        <a:rPr lang="en-GB" sz="800" b="1">
                          <a:solidFill>
                            <a:schemeClr val="accent1"/>
                          </a:solidFill>
                          <a:latin typeface="Helvetica Neue"/>
                          <a:ea typeface="Helvetica Neue"/>
                          <a:cs typeface="Helvetica Neue"/>
                          <a:sym typeface="Helvetica Neue"/>
                        </a:rPr>
                        <a:t>4</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2853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Inclusive Work Practices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Engage in Workplace Communication</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47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Inclusivity</a:t>
                      </a:r>
                      <a:r>
                        <a:rPr lang="en-GB" sz="800" u="none" strike="noStrike" cap="none">
                          <a:solidFill>
                            <a:srgbClr val="434343"/>
                          </a:solidFill>
                          <a:latin typeface="Helvetica Neue"/>
                          <a:ea typeface="Helvetica Neue"/>
                          <a:cs typeface="Helvetica Neue"/>
                          <a:sym typeface="Helvetica Neue"/>
                        </a:rPr>
                        <a:t> and Communication in the Workplace</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40" name="Google Shape;340;p26"/>
          <p:cNvGraphicFramePr/>
          <p:nvPr/>
        </p:nvGraphicFramePr>
        <p:xfrm>
          <a:off x="5717350" y="1654788"/>
          <a:ext cx="3240525" cy="100427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6</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Work in a Team</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Critical Thinking Skills</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Critical Thinking at Go! Travel</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41" name="Google Shape;341;p26"/>
          <p:cNvGraphicFramePr/>
          <p:nvPr/>
        </p:nvGraphicFramePr>
        <p:xfrm>
          <a:off x="5691300" y="2823400"/>
          <a:ext cx="3240525" cy="81719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 </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PART 1</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Producing Simple Documents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Binnacle Boss - Business Proposal</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342" name="Google Shape;342;p26"/>
          <p:cNvSpPr txBox="1">
            <a:spLocks noGrp="1"/>
          </p:cNvSpPr>
          <p:nvPr>
            <p:ph type="title"/>
          </p:nvPr>
        </p:nvSpPr>
        <p:spPr>
          <a:xfrm>
            <a:off x="238475" y="2726025"/>
            <a:ext cx="1668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BSB30120</a:t>
            </a:r>
            <a:endParaRPr sz="1100">
              <a:solidFill>
                <a:schemeClr val="lt1"/>
              </a:solidFill>
            </a:endParaRPr>
          </a:p>
          <a:p>
            <a:pPr marL="0" lvl="0" indent="0" algn="l" rtl="0">
              <a:lnSpc>
                <a:spcPct val="90000"/>
              </a:lnSpc>
              <a:spcBef>
                <a:spcPts val="0"/>
              </a:spcBef>
              <a:spcAft>
                <a:spcPts val="0"/>
              </a:spcAft>
              <a:buSzPts val="1100"/>
              <a:buNone/>
            </a:pPr>
            <a:r>
              <a:rPr lang="en-GB" sz="1100">
                <a:solidFill>
                  <a:schemeClr val="lt1"/>
                </a:solidFill>
              </a:rPr>
              <a:t>Certificate III in Business (Standalone)</a:t>
            </a:r>
            <a:endParaRPr sz="1100">
              <a:solidFill>
                <a:schemeClr val="lt1"/>
              </a:solidFill>
            </a:endParaRPr>
          </a:p>
        </p:txBody>
      </p:sp>
      <p:sp>
        <p:nvSpPr>
          <p:cNvPr id="343" name="Google Shape;343;p26"/>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graphicFrame>
        <p:nvGraphicFramePr>
          <p:cNvPr id="344" name="Google Shape;344;p26"/>
          <p:cNvGraphicFramePr/>
          <p:nvPr/>
        </p:nvGraphicFramePr>
        <p:xfrm>
          <a:off x="5691300" y="3828375"/>
          <a:ext cx="3240525" cy="81719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a:solidFill>
                            <a:schemeClr val="accent1"/>
                          </a:solidFill>
                          <a:latin typeface="Helvetica Neue"/>
                          <a:ea typeface="Helvetica Neue"/>
                          <a:cs typeface="Helvetica Neue"/>
                          <a:sym typeface="Helvetica Neue"/>
                        </a:rPr>
                        <a:t>PART 2</a:t>
                      </a:r>
                      <a:endParaRPr sz="800" b="1">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500" b="1">
                          <a:solidFill>
                            <a:schemeClr val="accent1"/>
                          </a:solidFill>
                          <a:latin typeface="Helvetica Neue"/>
                          <a:ea typeface="Helvetica Neue"/>
                          <a:cs typeface="Helvetica Neue"/>
                          <a:sym typeface="Helvetica Neue"/>
                        </a:rPr>
                        <a:t>(OPTIONAL)</a:t>
                      </a:r>
                      <a:endParaRPr sz="5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Designing and Producing Presentations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Deliver a Focus Group Presentation</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7"/>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51" name="Google Shape;351;p27"/>
          <p:cNvSpPr txBox="1">
            <a:spLocks noGrp="1"/>
          </p:cNvSpPr>
          <p:nvPr>
            <p:ph type="body" idx="1"/>
          </p:nvPr>
        </p:nvSpPr>
        <p:spPr>
          <a:xfrm>
            <a:off x="623725" y="1747650"/>
            <a:ext cx="3506400" cy="1648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Leadership, innovation and creative thinking</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Customer service and teamwork</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Inclusivity and effective communication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WHS and sustainability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Financial literacy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Business documentation</a:t>
            </a:r>
            <a:endParaRPr sz="1200">
              <a:solidFill>
                <a:schemeClr val="lt1"/>
              </a:solidFill>
            </a:endParaRPr>
          </a:p>
        </p:txBody>
      </p:sp>
      <p:sp>
        <p:nvSpPr>
          <p:cNvPr id="352" name="Google Shape;352;p27"/>
          <p:cNvSpPr txBox="1">
            <a:spLocks noGrp="1"/>
          </p:cNvSpPr>
          <p:nvPr>
            <p:ph type="title"/>
          </p:nvPr>
        </p:nvSpPr>
        <p:spPr>
          <a:xfrm>
            <a:off x="568650" y="1235850"/>
            <a:ext cx="3108300" cy="511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353" name="Google Shape;353;p27"/>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54" name="Google Shape;354;p27"/>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(Standalone)</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D0BC95FC-0EDD-A860-D11D-5B8362077510}"/>
              </a:ext>
            </a:extLst>
          </p:cNvPr>
          <p:cNvPicPr>
            <a:picLocks noChangeAspect="1"/>
          </p:cNvPicPr>
          <p:nvPr/>
        </p:nvPicPr>
        <p:blipFill>
          <a:blip r:embed="rId4"/>
          <a:srcRect t="10452" b="8480"/>
          <a:stretch/>
        </p:blipFill>
        <p:spPr>
          <a:xfrm>
            <a:off x="4911528" y="0"/>
            <a:ext cx="4232472"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8"/>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61" name="Google Shape;361;p28"/>
          <p:cNvSpPr txBox="1">
            <a:spLocks noGrp="1"/>
          </p:cNvSpPr>
          <p:nvPr>
            <p:ph type="body" idx="1"/>
          </p:nvPr>
        </p:nvSpPr>
        <p:spPr>
          <a:xfrm>
            <a:off x="595775" y="2218000"/>
            <a:ext cx="34608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business-related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362" name="Google Shape;362;p28"/>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363" name="Google Shape;363;p2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64" name="Google Shape;364;p28"/>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(Standalone)</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B6D8407A-AD8A-3C2C-D840-0D756058B8D6}"/>
              </a:ext>
            </a:extLst>
          </p:cNvPr>
          <p:cNvPicPr>
            <a:picLocks noChangeAspect="1"/>
          </p:cNvPicPr>
          <p:nvPr/>
        </p:nvPicPr>
        <p:blipFill>
          <a:blip r:embed="rId4"/>
          <a:srcRect l="8039" r="28640"/>
          <a:stretch/>
        </p:blipFill>
        <p:spPr>
          <a:xfrm>
            <a:off x="4324982" y="0"/>
            <a:ext cx="4819018" cy="50768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9"/>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70" name="Google Shape;370;p29"/>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71" name="Google Shape;371;p29"/>
          <p:cNvSpPr txBox="1"/>
          <p:nvPr/>
        </p:nvSpPr>
        <p:spPr>
          <a:xfrm>
            <a:off x="5738900" y="769675"/>
            <a:ext cx="1434600" cy="6099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Business</a:t>
            </a:r>
            <a:endParaRPr sz="800" b="1" i="0" u="none" strike="noStrike" cap="none">
              <a:solidFill>
                <a:schemeClr val="lt1"/>
              </a:solidFill>
              <a:latin typeface="Helvetica Neue"/>
              <a:ea typeface="Helvetica Neue"/>
              <a:cs typeface="Helvetica Neue"/>
              <a:sym typeface="Helvetica Neue"/>
            </a:endParaRPr>
          </a:p>
        </p:txBody>
      </p:sp>
      <p:sp>
        <p:nvSpPr>
          <p:cNvPr id="372" name="Google Shape;372;p29"/>
          <p:cNvSpPr txBox="1"/>
          <p:nvPr/>
        </p:nvSpPr>
        <p:spPr>
          <a:xfrm>
            <a:off x="4571988"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 Diploma</a:t>
            </a: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Helvetica Neue"/>
                <a:ea typeface="Helvetica Neue"/>
                <a:cs typeface="Helvetica Neue"/>
                <a:sym typeface="Helvetica Neue"/>
              </a:rPr>
              <a:t>e.g. Business, Small Business Management</a:t>
            </a:r>
            <a:endParaRPr sz="600" b="0" i="0" u="none" strike="noStrike" cap="none">
              <a:solidFill>
                <a:schemeClr val="lt1"/>
              </a:solidFill>
              <a:latin typeface="Helvetica Neue"/>
              <a:ea typeface="Helvetica Neue"/>
              <a:cs typeface="Helvetica Neue"/>
              <a:sym typeface="Helvetica Neue"/>
            </a:endParaRPr>
          </a:p>
        </p:txBody>
      </p:sp>
      <p:sp>
        <p:nvSpPr>
          <p:cNvPr id="373" name="Google Shape;373;p29"/>
          <p:cNvSpPr txBox="1"/>
          <p:nvPr/>
        </p:nvSpPr>
        <p:spPr>
          <a:xfrm>
            <a:off x="6579725"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University Degree</a:t>
            </a:r>
            <a:endParaRPr sz="700" b="0" i="0" u="none" strike="noStrike" cap="none">
              <a:solidFill>
                <a:schemeClr val="lt1"/>
              </a:solidFill>
              <a:latin typeface="Helvetica Neue"/>
              <a:ea typeface="Helvetica Neue"/>
              <a:cs typeface="Helvetica Neue"/>
              <a:sym typeface="Helvetica Neue"/>
            </a:endParaRPr>
          </a:p>
        </p:txBody>
      </p:sp>
      <p:sp>
        <p:nvSpPr>
          <p:cNvPr id="374" name="Google Shape;374;p29"/>
          <p:cNvSpPr txBox="1"/>
          <p:nvPr/>
        </p:nvSpPr>
        <p:spPr>
          <a:xfrm>
            <a:off x="6579725"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Owner / Manager</a:t>
            </a:r>
            <a:endParaRPr sz="800" b="1" i="0" u="none" strike="noStrike" cap="none">
              <a:solidFill>
                <a:schemeClr val="accent1"/>
              </a:solidFill>
              <a:latin typeface="Helvetica Neue"/>
              <a:ea typeface="Helvetica Neue"/>
              <a:cs typeface="Helvetica Neue"/>
              <a:sym typeface="Helvetica Neue"/>
            </a:endParaRPr>
          </a:p>
        </p:txBody>
      </p:sp>
      <p:sp>
        <p:nvSpPr>
          <p:cNvPr id="375" name="Google Shape;375;p29"/>
          <p:cNvSpPr txBox="1"/>
          <p:nvPr/>
        </p:nvSpPr>
        <p:spPr>
          <a:xfrm>
            <a:off x="6579725" y="31398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Accountant</a:t>
            </a:r>
            <a:endParaRPr sz="800" b="1" i="0" u="none" strike="noStrike" cap="none">
              <a:solidFill>
                <a:schemeClr val="accent1"/>
              </a:solidFill>
              <a:latin typeface="Helvetica Neue"/>
              <a:ea typeface="Helvetica Neue"/>
              <a:cs typeface="Helvetica Neue"/>
              <a:sym typeface="Helvetica Neue"/>
            </a:endParaRPr>
          </a:p>
        </p:txBody>
      </p:sp>
      <p:sp>
        <p:nvSpPr>
          <p:cNvPr id="376" name="Google Shape;376;p29"/>
          <p:cNvSpPr txBox="1"/>
          <p:nvPr/>
        </p:nvSpPr>
        <p:spPr>
          <a:xfrm>
            <a:off x="6579725" y="3570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Advisor</a:t>
            </a:r>
            <a:endParaRPr sz="800" b="1" i="0" u="none" strike="noStrike" cap="none">
              <a:solidFill>
                <a:schemeClr val="accent1"/>
              </a:solidFill>
              <a:latin typeface="Helvetica Neue"/>
              <a:ea typeface="Helvetica Neue"/>
              <a:cs typeface="Helvetica Neue"/>
              <a:sym typeface="Helvetica Neue"/>
            </a:endParaRPr>
          </a:p>
        </p:txBody>
      </p:sp>
      <p:cxnSp>
        <p:nvCxnSpPr>
          <p:cNvPr id="377" name="Google Shape;377;p29"/>
          <p:cNvCxnSpPr>
            <a:stCxn id="371" idx="2"/>
            <a:endCxn id="372" idx="0"/>
          </p:cNvCxnSpPr>
          <p:nvPr/>
        </p:nvCxnSpPr>
        <p:spPr>
          <a:xfrm rot="5400000">
            <a:off x="5757200" y="1094275"/>
            <a:ext cx="413700" cy="9843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378" name="Google Shape;378;p29"/>
          <p:cNvCxnSpPr>
            <a:stCxn id="371" idx="2"/>
            <a:endCxn id="373" idx="0"/>
          </p:cNvCxnSpPr>
          <p:nvPr/>
        </p:nvCxnSpPr>
        <p:spPr>
          <a:xfrm rot="-5400000" flipH="1">
            <a:off x="6761150" y="1074625"/>
            <a:ext cx="413700" cy="10236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379" name="Google Shape;379;p29"/>
          <p:cNvCxnSpPr>
            <a:stCxn id="373" idx="3"/>
            <a:endCxn id="374" idx="3"/>
          </p:cNvCxnSpPr>
          <p:nvPr/>
        </p:nvCxnSpPr>
        <p:spPr>
          <a:xfrm>
            <a:off x="8379725"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0" name="Google Shape;380;p29"/>
          <p:cNvCxnSpPr>
            <a:stCxn id="373" idx="3"/>
            <a:endCxn id="375" idx="3"/>
          </p:cNvCxnSpPr>
          <p:nvPr/>
        </p:nvCxnSpPr>
        <p:spPr>
          <a:xfrm>
            <a:off x="8379725" y="2144225"/>
            <a:ext cx="600" cy="11793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1" name="Google Shape;381;p29"/>
          <p:cNvCxnSpPr>
            <a:stCxn id="373" idx="3"/>
            <a:endCxn id="376" idx="3"/>
          </p:cNvCxnSpPr>
          <p:nvPr/>
        </p:nvCxnSpPr>
        <p:spPr>
          <a:xfrm>
            <a:off x="8379725" y="2144225"/>
            <a:ext cx="600" cy="16095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382" name="Google Shape;382;p29"/>
          <p:cNvSpPr txBox="1"/>
          <p:nvPr/>
        </p:nvSpPr>
        <p:spPr>
          <a:xfrm>
            <a:off x="6579725" y="40066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Marketing Manager</a:t>
            </a:r>
            <a:endParaRPr sz="800" b="1" i="0" u="none" strike="noStrike" cap="none">
              <a:solidFill>
                <a:schemeClr val="accent1"/>
              </a:solidFill>
              <a:latin typeface="Helvetica Neue"/>
              <a:ea typeface="Helvetica Neue"/>
              <a:cs typeface="Helvetica Neue"/>
              <a:sym typeface="Helvetica Neue"/>
            </a:endParaRPr>
          </a:p>
        </p:txBody>
      </p:sp>
      <p:sp>
        <p:nvSpPr>
          <p:cNvPr id="383" name="Google Shape;383;p29"/>
          <p:cNvSpPr txBox="1"/>
          <p:nvPr/>
        </p:nvSpPr>
        <p:spPr>
          <a:xfrm>
            <a:off x="4572000"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Development Manager</a:t>
            </a:r>
            <a:endParaRPr sz="800" b="1" i="0" u="none" strike="noStrike" cap="none">
              <a:solidFill>
                <a:schemeClr val="accent1"/>
              </a:solidFill>
              <a:latin typeface="Helvetica Neue"/>
              <a:ea typeface="Helvetica Neue"/>
              <a:cs typeface="Helvetica Neue"/>
              <a:sym typeface="Helvetica Neue"/>
            </a:endParaRPr>
          </a:p>
        </p:txBody>
      </p:sp>
      <p:sp>
        <p:nvSpPr>
          <p:cNvPr id="384" name="Google Shape;384;p29"/>
          <p:cNvSpPr txBox="1"/>
          <p:nvPr/>
        </p:nvSpPr>
        <p:spPr>
          <a:xfrm>
            <a:off x="4572000" y="31462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Customer Service Manager</a:t>
            </a:r>
            <a:endParaRPr sz="800" b="1" i="0" u="none" strike="noStrike" cap="none">
              <a:solidFill>
                <a:schemeClr val="accent1"/>
              </a:solidFill>
              <a:latin typeface="Helvetica Neue"/>
              <a:ea typeface="Helvetica Neue"/>
              <a:cs typeface="Helvetica Neue"/>
              <a:sym typeface="Helvetica Neue"/>
            </a:endParaRPr>
          </a:p>
        </p:txBody>
      </p:sp>
      <p:cxnSp>
        <p:nvCxnSpPr>
          <p:cNvPr id="385" name="Google Shape;385;p29"/>
          <p:cNvCxnSpPr>
            <a:stCxn id="372" idx="1"/>
            <a:endCxn id="383" idx="1"/>
          </p:cNvCxnSpPr>
          <p:nvPr/>
        </p:nvCxnSpPr>
        <p:spPr>
          <a:xfrm>
            <a:off x="4571988"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6" name="Google Shape;386;p29"/>
          <p:cNvCxnSpPr>
            <a:stCxn id="372" idx="1"/>
            <a:endCxn id="384" idx="1"/>
          </p:cNvCxnSpPr>
          <p:nvPr/>
        </p:nvCxnSpPr>
        <p:spPr>
          <a:xfrm>
            <a:off x="4571988" y="2144225"/>
            <a:ext cx="600" cy="11856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7" name="Google Shape;387;p29"/>
          <p:cNvCxnSpPr>
            <a:stCxn id="373" idx="3"/>
            <a:endCxn id="382" idx="3"/>
          </p:cNvCxnSpPr>
          <p:nvPr/>
        </p:nvCxnSpPr>
        <p:spPr>
          <a:xfrm>
            <a:off x="8379725" y="2144225"/>
            <a:ext cx="600" cy="20460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388" name="Google Shape;388;p29"/>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BSB30120 Certificate III in Business (Standalone)</a:t>
            </a:r>
            <a:endParaRPr sz="600" b="0" i="0" u="none" strike="noStrike" cap="none">
              <a:solidFill>
                <a:srgbClr val="999999"/>
              </a:solidFill>
              <a:latin typeface="Helvetica Neue"/>
              <a:ea typeface="Helvetica Neue"/>
              <a:cs typeface="Helvetica Neue"/>
              <a:sym typeface="Helvetica Neue"/>
            </a:endParaRPr>
          </a:p>
        </p:txBody>
      </p:sp>
      <p:sp>
        <p:nvSpPr>
          <p:cNvPr id="389" name="Google Shape;389;p29"/>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390" name="Google Shape;390;p29"/>
          <p:cNvSpPr txBox="1">
            <a:spLocks noGrp="1"/>
          </p:cNvSpPr>
          <p:nvPr>
            <p:ph type="body" idx="1"/>
          </p:nvPr>
        </p:nvSpPr>
        <p:spPr>
          <a:xfrm>
            <a:off x="4657952" y="1492986"/>
            <a:ext cx="1011300" cy="264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dirty="0">
                <a:solidFill>
                  <a:schemeClr val="accent1"/>
                </a:solidFill>
              </a:rPr>
              <a:t>Via another RTO</a:t>
            </a:r>
            <a:endParaRPr sz="600"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3"/>
          <p:cNvSpPr txBox="1">
            <a:spLocks noGrp="1"/>
          </p:cNvSpPr>
          <p:nvPr>
            <p:ph type="body" idx="4294967295"/>
          </p:nvPr>
        </p:nvSpPr>
        <p:spPr>
          <a:xfrm>
            <a:off x="4933200" y="893888"/>
            <a:ext cx="3700500" cy="24867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SzPts val="789"/>
              <a:buNone/>
            </a:pPr>
            <a:r>
              <a:rPr lang="en-GB" sz="1200">
                <a:solidFill>
                  <a:schemeClr val="lt1"/>
                </a:solidFill>
              </a:rPr>
              <a:t>Our Binnacle Certificate Courses are suitable for students in </a:t>
            </a:r>
            <a:r>
              <a:rPr lang="en-GB" sz="1200" b="1">
                <a:solidFill>
                  <a:schemeClr val="lt1"/>
                </a:solidFill>
              </a:rPr>
              <a:t>Years 10-12</a:t>
            </a:r>
            <a:r>
              <a:rPr lang="en-GB" sz="1200">
                <a:solidFill>
                  <a:schemeClr val="lt1"/>
                </a:solidFill>
              </a:rPr>
              <a:t> across </a:t>
            </a:r>
            <a:r>
              <a:rPr lang="en-GB" sz="1200" b="1">
                <a:solidFill>
                  <a:schemeClr val="lt1"/>
                </a:solidFill>
              </a:rPr>
              <a:t>1, 2 and 3-Year Pathways</a:t>
            </a:r>
            <a:r>
              <a:rPr lang="en-GB" sz="1200">
                <a:solidFill>
                  <a:schemeClr val="lt1"/>
                </a:solidFill>
              </a:rPr>
              <a:t>.</a:t>
            </a:r>
            <a:endParaRPr sz="1200">
              <a:solidFill>
                <a:schemeClr val="lt1"/>
              </a:solidFill>
            </a:endParaRPr>
          </a:p>
          <a:p>
            <a:pPr marL="0" lvl="0" indent="0" algn="l" rtl="0">
              <a:lnSpc>
                <a:spcPct val="130000"/>
              </a:lnSpc>
              <a:spcBef>
                <a:spcPts val="0"/>
              </a:spcBef>
              <a:spcAft>
                <a:spcPts val="0"/>
              </a:spcAft>
              <a:buSzPts val="789"/>
              <a:buNone/>
            </a:pPr>
            <a:endParaRPr sz="1200">
              <a:solidFill>
                <a:schemeClr val="lt1"/>
              </a:solidFill>
            </a:endParaRPr>
          </a:p>
          <a:p>
            <a:pPr marL="0" lvl="0" indent="0" algn="l" rtl="0">
              <a:lnSpc>
                <a:spcPct val="130000"/>
              </a:lnSpc>
              <a:spcBef>
                <a:spcPts val="0"/>
              </a:spcBef>
              <a:spcAft>
                <a:spcPts val="0"/>
              </a:spcAft>
              <a:buSzPts val="789"/>
              <a:buNone/>
            </a:pPr>
            <a:r>
              <a:rPr lang="en-GB" sz="1200">
                <a:solidFill>
                  <a:schemeClr val="lt1"/>
                </a:solidFill>
              </a:rPr>
              <a:t>Choose from a variety of </a:t>
            </a:r>
            <a:r>
              <a:rPr lang="en-GB" sz="1200" b="1">
                <a:solidFill>
                  <a:schemeClr val="lt1"/>
                </a:solidFill>
              </a:rPr>
              <a:t>Certificate II, Certificate III</a:t>
            </a:r>
            <a:r>
              <a:rPr lang="en-GB" sz="1200">
                <a:solidFill>
                  <a:schemeClr val="lt1"/>
                </a:solidFill>
              </a:rPr>
              <a:t> and </a:t>
            </a:r>
            <a:r>
              <a:rPr lang="en-GB" sz="1200" b="1">
                <a:solidFill>
                  <a:schemeClr val="lt1"/>
                </a:solidFill>
              </a:rPr>
              <a:t>Short Course</a:t>
            </a:r>
            <a:r>
              <a:rPr lang="en-GB" sz="1200">
                <a:solidFill>
                  <a:schemeClr val="lt1"/>
                </a:solidFill>
              </a:rPr>
              <a:t> Pathways from a range of study areas including:</a:t>
            </a:r>
            <a:endParaRPr sz="1200">
              <a:solidFill>
                <a:schemeClr val="lt1"/>
              </a:solidFill>
            </a:endParaRPr>
          </a:p>
          <a:p>
            <a:pPr marL="0" lvl="0" indent="0" algn="l" rtl="0">
              <a:lnSpc>
                <a:spcPct val="130000"/>
              </a:lnSpc>
              <a:spcBef>
                <a:spcPts val="0"/>
              </a:spcBef>
              <a:spcAft>
                <a:spcPts val="0"/>
              </a:spcAft>
              <a:buSzPts val="789"/>
              <a:buNone/>
            </a:pPr>
            <a:endParaRPr sz="1200">
              <a:solidFill>
                <a:schemeClr val="lt1"/>
              </a:solidFill>
            </a:endParaRPr>
          </a:p>
          <a:p>
            <a:pPr marL="0" lvl="0" indent="0" algn="l" rtl="0">
              <a:lnSpc>
                <a:spcPct val="130000"/>
              </a:lnSpc>
              <a:spcBef>
                <a:spcPts val="0"/>
              </a:spcBef>
              <a:spcAft>
                <a:spcPts val="0"/>
              </a:spcAft>
              <a:buSzPts val="789"/>
              <a:buNone/>
            </a:pPr>
            <a:r>
              <a:rPr lang="en-GB" sz="1200">
                <a:solidFill>
                  <a:schemeClr val="lt1"/>
                </a:solidFill>
              </a:rPr>
              <a:t>Fitness, Sport and Recreation, Business, Tourism and First Aid.</a:t>
            </a:r>
            <a:endParaRPr sz="1200">
              <a:solidFill>
                <a:schemeClr val="lt1"/>
              </a:solidFill>
            </a:endParaRPr>
          </a:p>
        </p:txBody>
      </p:sp>
      <p:sp>
        <p:nvSpPr>
          <p:cNvPr id="73" name="Google Shape;73;p3"/>
          <p:cNvSpPr txBox="1">
            <a:spLocks noGrp="1"/>
          </p:cNvSpPr>
          <p:nvPr>
            <p:ph type="title" idx="4294967295"/>
          </p:nvPr>
        </p:nvSpPr>
        <p:spPr>
          <a:xfrm>
            <a:off x="779450" y="1039725"/>
            <a:ext cx="3069900" cy="192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3580" b="1">
                <a:solidFill>
                  <a:schemeClr val="lt1"/>
                </a:solidFill>
              </a:rPr>
              <a:t>ALLOWING TEACHERS TO TEACH</a:t>
            </a:r>
            <a:endParaRPr sz="3580" b="1">
              <a:solidFill>
                <a:schemeClr val="lt1"/>
              </a:solidFill>
            </a:endParaRPr>
          </a:p>
        </p:txBody>
      </p:sp>
      <p:sp>
        <p:nvSpPr>
          <p:cNvPr id="74" name="Google Shape;74;p3"/>
          <p:cNvSpPr txBox="1"/>
          <p:nvPr/>
        </p:nvSpPr>
        <p:spPr>
          <a:xfrm>
            <a:off x="742025" y="2960925"/>
            <a:ext cx="3168300" cy="12621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GB" sz="1000" b="1" i="0" u="none" strike="noStrike" cap="none">
                <a:solidFill>
                  <a:srgbClr val="FFFFFF"/>
                </a:solidFill>
                <a:latin typeface="Helvetica Neue"/>
                <a:ea typeface="Helvetica Neue"/>
                <a:cs typeface="Helvetica Neue"/>
                <a:sym typeface="Helvetica Neue"/>
              </a:rPr>
              <a:t>HOW TO GET STARTED:</a:t>
            </a:r>
            <a:endParaRPr sz="10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Arial"/>
              <a:buNone/>
            </a:pPr>
            <a:endParaRPr sz="10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Helvetica Neue"/>
                <a:ea typeface="Helvetica Neue"/>
                <a:cs typeface="Helvetica Neue"/>
                <a:sym typeface="Helvetica Neue"/>
              </a:rPr>
              <a:t>Please visit our Binnacle Training Website - Programs for Schools for more information on each of our course offerings:</a:t>
            </a:r>
            <a:endParaRPr sz="10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GB" sz="1000" b="0" i="0" u="sng" strike="noStrike" cap="none">
                <a:solidFill>
                  <a:srgbClr val="FFFFFF"/>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binnacletraining.com.au/for-schools/programs/</a:t>
            </a:r>
            <a:r>
              <a:rPr lang="en-GB" sz="1000" b="0" i="0" u="none" strike="noStrike" cap="none">
                <a:solidFill>
                  <a:srgbClr val="FFFFFF"/>
                </a:solidFill>
                <a:latin typeface="Helvetica Neue"/>
                <a:ea typeface="Helvetica Neue"/>
                <a:cs typeface="Helvetica Neue"/>
                <a:sym typeface="Helvetica Neue"/>
              </a:rPr>
              <a:t> </a:t>
            </a:r>
            <a:endParaRPr sz="1000" b="0" i="0" u="none" strike="noStrike" cap="none">
              <a:solidFill>
                <a:srgbClr val="FFFFFF"/>
              </a:solidFill>
              <a:latin typeface="Helvetica Neue"/>
              <a:ea typeface="Helvetica Neue"/>
              <a:cs typeface="Helvetica Neue"/>
              <a:sym typeface="Helvetica Neue"/>
            </a:endParaRPr>
          </a:p>
        </p:txBody>
      </p:sp>
      <p:pic>
        <p:nvPicPr>
          <p:cNvPr id="75" name="Google Shape;75;p3"/>
          <p:cNvPicPr preferRelativeResize="0"/>
          <p:nvPr/>
        </p:nvPicPr>
        <p:blipFill rotWithShape="1">
          <a:blip r:embed="rId5">
            <a:alphaModFix amt="70000"/>
          </a:blip>
          <a:srcRect/>
          <a:stretch/>
        </p:blipFill>
        <p:spPr>
          <a:xfrm>
            <a:off x="202300" y="4645526"/>
            <a:ext cx="888525" cy="324225"/>
          </a:xfrm>
          <a:prstGeom prst="rect">
            <a:avLst/>
          </a:prstGeom>
          <a:noFill/>
          <a:ln>
            <a:noFill/>
          </a:ln>
        </p:spPr>
      </p:pic>
      <p:sp>
        <p:nvSpPr>
          <p:cNvPr id="76" name="Google Shape;76;p3"/>
          <p:cNvSpPr txBox="1">
            <a:spLocks noGrp="1"/>
          </p:cNvSpPr>
          <p:nvPr>
            <p:ph type="subTitle" idx="1"/>
          </p:nvPr>
        </p:nvSpPr>
        <p:spPr>
          <a:xfrm>
            <a:off x="4933200" y="3485700"/>
            <a:ext cx="2201400" cy="7236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uFill>
                  <a:noFill/>
                </a:uFill>
                <a:hlinkClick r:id="rId6">
                  <a:extLst>
                    <a:ext uri="{A12FA001-AC4F-418D-AE19-62706E023703}">
                      <ahyp:hlinkClr xmlns:ahyp="http://schemas.microsoft.com/office/drawing/2018/hyperlinkcolor" val="tx"/>
                    </a:ext>
                  </a:extLst>
                </a:hlinkClick>
              </a:rPr>
              <a:t>admin@binnacletraining.com.au</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2">
          <a:extLst>
            <a:ext uri="{FF2B5EF4-FFF2-40B4-BE49-F238E27FC236}">
              <a16:creationId xmlns:a16="http://schemas.microsoft.com/office/drawing/2014/main" id="{C023495F-825E-AC3E-CBE7-6A2DDB75C284}"/>
            </a:ext>
          </a:extLst>
        </p:cNvPr>
        <p:cNvGrpSpPr/>
        <p:nvPr/>
      </p:nvGrpSpPr>
      <p:grpSpPr>
        <a:xfrm>
          <a:off x="0" y="0"/>
          <a:ext cx="0" cy="0"/>
          <a:chOff x="0" y="0"/>
          <a:chExt cx="0" cy="0"/>
        </a:xfrm>
      </p:grpSpPr>
      <p:sp>
        <p:nvSpPr>
          <p:cNvPr id="303" name="Google Shape;303;p23">
            <a:extLst>
              <a:ext uri="{FF2B5EF4-FFF2-40B4-BE49-F238E27FC236}">
                <a16:creationId xmlns:a16="http://schemas.microsoft.com/office/drawing/2014/main" id="{1477A040-F0F8-1162-05A0-4312C58FF2B6}"/>
              </a:ext>
            </a:extLst>
          </p:cNvPr>
          <p:cNvSpPr txBox="1">
            <a:spLocks noGrp="1"/>
          </p:cNvSpPr>
          <p:nvPr>
            <p:ph type="title" idx="4294967295"/>
          </p:nvPr>
        </p:nvSpPr>
        <p:spPr>
          <a:xfrm>
            <a:off x="375477" y="1452000"/>
            <a:ext cx="8415131" cy="138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dirty="0">
                <a:solidFill>
                  <a:schemeClr val="lt1"/>
                </a:solidFill>
              </a:rPr>
              <a:t>BSB30120 Certificate III in Business + BSB20120 Certificate II in Workplace Skills</a:t>
            </a:r>
            <a:endParaRPr sz="4300" b="1" dirty="0">
              <a:solidFill>
                <a:schemeClr val="lt1"/>
              </a:solidFill>
            </a:endParaRPr>
          </a:p>
        </p:txBody>
      </p:sp>
      <p:sp>
        <p:nvSpPr>
          <p:cNvPr id="304" name="Google Shape;304;p23">
            <a:extLst>
              <a:ext uri="{FF2B5EF4-FFF2-40B4-BE49-F238E27FC236}">
                <a16:creationId xmlns:a16="http://schemas.microsoft.com/office/drawing/2014/main" id="{72ECB54E-B469-567E-7225-FFEF6B362704}"/>
              </a:ext>
            </a:extLst>
          </p:cNvPr>
          <p:cNvSpPr/>
          <p:nvPr/>
        </p:nvSpPr>
        <p:spPr>
          <a:xfrm>
            <a:off x="3968484" y="709625"/>
            <a:ext cx="1207032"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BUSINESS</a:t>
            </a:r>
          </a:p>
        </p:txBody>
      </p:sp>
      <p:pic>
        <p:nvPicPr>
          <p:cNvPr id="305" name="Google Shape;305;p23">
            <a:extLst>
              <a:ext uri="{FF2B5EF4-FFF2-40B4-BE49-F238E27FC236}">
                <a16:creationId xmlns:a16="http://schemas.microsoft.com/office/drawing/2014/main" id="{13B4891C-8F3D-4471-C5E3-F9741E3F99BF}"/>
              </a:ext>
            </a:extLst>
          </p:cNvPr>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extLst>
      <p:ext uri="{BB962C8B-B14F-4D97-AF65-F5344CB8AC3E}">
        <p14:creationId xmlns:p14="http://schemas.microsoft.com/office/powerpoint/2010/main" val="1818985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a:extLst>
            <a:ext uri="{FF2B5EF4-FFF2-40B4-BE49-F238E27FC236}">
              <a16:creationId xmlns:a16="http://schemas.microsoft.com/office/drawing/2014/main" id="{35BC1E43-93D7-EE6C-4731-64FE99AFAE13}"/>
            </a:ext>
          </a:extLst>
        </p:cNvPr>
        <p:cNvGrpSpPr/>
        <p:nvPr/>
      </p:nvGrpSpPr>
      <p:grpSpPr>
        <a:xfrm>
          <a:off x="0" y="0"/>
          <a:ext cx="0" cy="0"/>
          <a:chOff x="0" y="0"/>
          <a:chExt cx="0" cy="0"/>
        </a:xfrm>
      </p:grpSpPr>
      <p:pic>
        <p:nvPicPr>
          <p:cNvPr id="310" name="Google Shape;310;p24">
            <a:extLst>
              <a:ext uri="{FF2B5EF4-FFF2-40B4-BE49-F238E27FC236}">
                <a16:creationId xmlns:a16="http://schemas.microsoft.com/office/drawing/2014/main" id="{E92AF917-64B6-DBE7-BD9C-E25B6DC6499C}"/>
              </a:ext>
            </a:extLst>
          </p:cNvPr>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311" name="Google Shape;311;p24">
            <a:extLst>
              <a:ext uri="{FF2B5EF4-FFF2-40B4-BE49-F238E27FC236}">
                <a16:creationId xmlns:a16="http://schemas.microsoft.com/office/drawing/2014/main" id="{20844CB0-2D9A-1858-14EA-C80F64D5F02D}"/>
              </a:ext>
            </a:extLst>
          </p:cNvPr>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12" name="Google Shape;312;p24">
            <a:extLst>
              <a:ext uri="{FF2B5EF4-FFF2-40B4-BE49-F238E27FC236}">
                <a16:creationId xmlns:a16="http://schemas.microsoft.com/office/drawing/2014/main" id="{29271571-CAE1-F9D0-A005-8F39F70181E4}"/>
              </a:ext>
            </a:extLst>
          </p:cNvPr>
          <p:cNvSpPr txBox="1">
            <a:spLocks noGrp="1"/>
          </p:cNvSpPr>
          <p:nvPr>
            <p:ph type="body" idx="1"/>
          </p:nvPr>
        </p:nvSpPr>
        <p:spPr>
          <a:xfrm>
            <a:off x="313350" y="1280750"/>
            <a:ext cx="3945300" cy="3339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150" dirty="0">
                <a:solidFill>
                  <a:schemeClr val="lt1"/>
                </a:solidFill>
                <a:latin typeface="Helvetica Neue Light"/>
                <a:ea typeface="Helvetica Neue Light"/>
                <a:cs typeface="Helvetica Neue Light"/>
                <a:sym typeface="Helvetica Neue Light"/>
              </a:rPr>
              <a:t>This qualification reflects the role of individuals in a variety of Business Services job roles. </a:t>
            </a:r>
            <a:endParaRPr sz="115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0"/>
              </a:spcAft>
              <a:buClr>
                <a:schemeClr val="dk1"/>
              </a:buClr>
              <a:buSzPts val="1100"/>
              <a:buFont typeface="Arial"/>
              <a:buNone/>
            </a:pPr>
            <a:r>
              <a:rPr lang="en-GB" sz="1150" dirty="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environments at the school - involving the delivery of a range of projects and services within the school community.</a:t>
            </a:r>
            <a:endParaRPr sz="115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0"/>
              </a:spcAft>
              <a:buClr>
                <a:schemeClr val="dk1"/>
              </a:buClr>
              <a:buSzPts val="1100"/>
              <a:buFont typeface="Arial"/>
              <a:buNone/>
            </a:pPr>
            <a:r>
              <a:rPr lang="en-GB" sz="1150" b="1" dirty="0">
                <a:solidFill>
                  <a:schemeClr val="lt1"/>
                </a:solidFill>
              </a:rPr>
              <a:t>This program also includes the following:  </a:t>
            </a:r>
            <a:endParaRPr sz="1150" b="1" dirty="0">
              <a:solidFill>
                <a:schemeClr val="lt1"/>
              </a:solidFill>
            </a:endParaRPr>
          </a:p>
          <a:p>
            <a:pPr marL="457200" lvl="0" indent="-301625" algn="l" rtl="0">
              <a:lnSpc>
                <a:spcPct val="110000"/>
              </a:lnSpc>
              <a:spcBef>
                <a:spcPts val="700"/>
              </a:spcBef>
              <a:spcAft>
                <a:spcPts val="0"/>
              </a:spcAft>
              <a:buClr>
                <a:schemeClr val="lt1"/>
              </a:buClr>
              <a:buSzPts val="1150"/>
              <a:buFont typeface="Helvetica Neue Light"/>
              <a:buChar char="●"/>
            </a:pPr>
            <a:r>
              <a:rPr lang="en-GB" sz="1150" dirty="0">
                <a:solidFill>
                  <a:schemeClr val="lt1"/>
                </a:solidFill>
                <a:latin typeface="Helvetica Neue Light"/>
                <a:ea typeface="Helvetica Neue Light"/>
                <a:cs typeface="Helvetica Neue Light"/>
                <a:sym typeface="Helvetica Neue Light"/>
              </a:rPr>
              <a:t>Student opportunities to design for a new product or service as part of our (non-accredited) Entrepreneurship Project - Binnacle Boss</a:t>
            </a:r>
            <a:endParaRPr sz="1150" dirty="0">
              <a:solidFill>
                <a:schemeClr val="lt1"/>
              </a:solidFill>
              <a:latin typeface="Helvetica Neue Light"/>
              <a:ea typeface="Helvetica Neue Light"/>
              <a:cs typeface="Helvetica Neue Light"/>
              <a:sym typeface="Helvetica Neue Light"/>
            </a:endParaRPr>
          </a:p>
          <a:p>
            <a:pPr marL="457200" lvl="0" indent="-301625" algn="l" rtl="0">
              <a:lnSpc>
                <a:spcPct val="110000"/>
              </a:lnSpc>
              <a:spcBef>
                <a:spcPts val="700"/>
              </a:spcBef>
              <a:spcAft>
                <a:spcPts val="0"/>
              </a:spcAft>
              <a:buClr>
                <a:schemeClr val="lt1"/>
              </a:buClr>
              <a:buSzPts val="1150"/>
              <a:buFont typeface="Helvetica Neue Light"/>
              <a:buChar char="●"/>
            </a:pPr>
            <a:r>
              <a:rPr lang="en-GB" sz="1150" dirty="0">
                <a:solidFill>
                  <a:schemeClr val="lt1"/>
                </a:solidFill>
                <a:latin typeface="Helvetica Neue Light"/>
                <a:ea typeface="Helvetica Neue Light"/>
                <a:cs typeface="Helvetica Neue Light"/>
                <a:sym typeface="Helvetica Neue Light"/>
              </a:rPr>
              <a:t>Students examine business opportunities and participate in an Industry discovery</a:t>
            </a:r>
            <a:endParaRPr sz="115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700"/>
              </a:spcAft>
              <a:buSzPts val="1100"/>
              <a:buNone/>
            </a:pPr>
            <a:r>
              <a:rPr lang="en-GB" sz="1150" dirty="0">
                <a:solidFill>
                  <a:schemeClr val="lt1"/>
                </a:solidFill>
                <a:latin typeface="Helvetica Neue Light"/>
                <a:ea typeface="Helvetica Neue Light"/>
                <a:cs typeface="Helvetica Neue Light"/>
                <a:sym typeface="Helvetica Neue Light"/>
              </a:rPr>
              <a:t>An excellent work readiness program where students develop a range of essential workplace skills. </a:t>
            </a:r>
            <a:endParaRPr sz="1150" dirty="0">
              <a:solidFill>
                <a:schemeClr val="lt1"/>
              </a:solidFill>
              <a:latin typeface="Helvetica Neue Light"/>
              <a:ea typeface="Helvetica Neue Light"/>
              <a:cs typeface="Helvetica Neue Light"/>
              <a:sym typeface="Helvetica Neue Light"/>
            </a:endParaRPr>
          </a:p>
        </p:txBody>
      </p:sp>
      <p:sp>
        <p:nvSpPr>
          <p:cNvPr id="313" name="Google Shape;313;p24">
            <a:extLst>
              <a:ext uri="{FF2B5EF4-FFF2-40B4-BE49-F238E27FC236}">
                <a16:creationId xmlns:a16="http://schemas.microsoft.com/office/drawing/2014/main" id="{2A441F3E-EFE9-3D3B-679B-F76849D6BC63}"/>
              </a:ext>
            </a:extLst>
          </p:cNvPr>
          <p:cNvSpPr txBox="1">
            <a:spLocks noGrp="1"/>
          </p:cNvSpPr>
          <p:nvPr>
            <p:ph type="title"/>
          </p:nvPr>
        </p:nvSpPr>
        <p:spPr>
          <a:xfrm>
            <a:off x="313350" y="284625"/>
            <a:ext cx="3829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GB" sz="2000" b="1" dirty="0">
                <a:solidFill>
                  <a:schemeClr val="lt1"/>
                </a:solidFill>
              </a:rPr>
              <a:t>BSB30120 Certificate III in Business + BSB20120 Certificate II in Workplace Skills</a:t>
            </a:r>
            <a:endParaRPr sz="2000" b="1" dirty="0">
              <a:solidFill>
                <a:schemeClr val="lt1"/>
              </a:solidFill>
            </a:endParaRPr>
          </a:p>
        </p:txBody>
      </p:sp>
      <p:graphicFrame>
        <p:nvGraphicFramePr>
          <p:cNvPr id="314" name="Google Shape;314;p24">
            <a:extLst>
              <a:ext uri="{FF2B5EF4-FFF2-40B4-BE49-F238E27FC236}">
                <a16:creationId xmlns:a16="http://schemas.microsoft.com/office/drawing/2014/main" id="{3C73ACF4-EAF8-2847-0E5F-E7011D9A9C34}"/>
              </a:ext>
            </a:extLst>
          </p:cNvPr>
          <p:cNvGraphicFramePr/>
          <p:nvPr>
            <p:extLst>
              <p:ext uri="{D42A27DB-BD31-4B8C-83A1-F6EECF244321}">
                <p14:modId xmlns:p14="http://schemas.microsoft.com/office/powerpoint/2010/main" val="1031475376"/>
              </p:ext>
            </p:extLst>
          </p:nvPr>
        </p:nvGraphicFramePr>
        <p:xfrm>
          <a:off x="4890450" y="522763"/>
          <a:ext cx="3738075" cy="4253203"/>
        </p:xfrm>
        <a:graphic>
          <a:graphicData uri="http://schemas.openxmlformats.org/drawingml/2006/table">
            <a:tbl>
              <a:tblPr>
                <a:noFill/>
                <a:tableStyleId>{C0517D2A-F2E8-4710-99ED-7CF952D529ED}</a:tableStyleId>
              </a:tblPr>
              <a:tblGrid>
                <a:gridCol w="1492025">
                  <a:extLst>
                    <a:ext uri="{9D8B030D-6E8A-4147-A177-3AD203B41FA5}">
                      <a16:colId xmlns:a16="http://schemas.microsoft.com/office/drawing/2014/main" val="20000"/>
                    </a:ext>
                  </a:extLst>
                </a:gridCol>
                <a:gridCol w="2246050">
                  <a:extLst>
                    <a:ext uri="{9D8B030D-6E8A-4147-A177-3AD203B41FA5}">
                      <a16:colId xmlns:a16="http://schemas.microsoft.com/office/drawing/2014/main" val="20001"/>
                    </a:ext>
                  </a:extLst>
                </a:gridCol>
              </a:tblGrid>
              <a:tr h="3797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2-Year Format </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(Packaged as 7-Terms)</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631273">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1-Timetable Line</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227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Dual Qualification - 18 Units</a:t>
                      </a:r>
                      <a:endParaRPr sz="900" u="none" strike="noStrike" cap="none" dirty="0">
                        <a:latin typeface="Helvetica Neue"/>
                        <a:ea typeface="Helvetica Neue"/>
                        <a:cs typeface="Helvetica Neue"/>
                        <a:sym typeface="Helvetica Neue"/>
                      </a:endParaRPr>
                    </a:p>
                    <a:p>
                      <a:pPr marL="0" marR="0" lvl="0" indent="0" algn="l" rtl="0">
                        <a:lnSpc>
                          <a:spcPct val="115000"/>
                        </a:lnSpc>
                        <a:spcBef>
                          <a:spcPts val="0"/>
                        </a:spcBef>
                        <a:spcAft>
                          <a:spcPts val="0"/>
                        </a:spcAft>
                        <a:buNone/>
                      </a:pPr>
                      <a:r>
                        <a:rPr lang="en-GB" sz="900" i="1" dirty="0">
                          <a:latin typeface="Helvetica Neue"/>
                          <a:ea typeface="Helvetica Neue"/>
                          <a:cs typeface="Helvetica Neue"/>
                          <a:sym typeface="Helvetica Neue"/>
                        </a:rPr>
                        <a:t>*plus 2 ‘Optional Additional’ Units </a:t>
                      </a:r>
                      <a:endParaRPr sz="900" i="1"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637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Year 11 and 12</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7963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u="none" strike="noStrike" cap="none" dirty="0">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9265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$395.00</a:t>
                      </a:r>
                      <a:r>
                        <a:rPr lang="en-GB" sz="900" u="none" strike="noStrike" cap="none" dirty="0">
                          <a:latin typeface="Helvetica Neue"/>
                          <a:ea typeface="Helvetica Neue"/>
                          <a:cs typeface="Helvetica Neue"/>
                          <a:sym typeface="Helvetica Neue"/>
                        </a:rPr>
                        <a:t> </a:t>
                      </a:r>
                      <a:r>
                        <a:rPr lang="fr-FR" sz="900" u="none" strike="noStrike" cap="none" dirty="0">
                          <a:latin typeface="Helvetica Neue"/>
                          <a:ea typeface="Helvetica Neue"/>
                          <a:cs typeface="Helvetica Neue"/>
                          <a:sym typeface="Helvetica Neue"/>
                        </a:rPr>
                        <a:t>per </a:t>
                      </a:r>
                      <a:r>
                        <a:rPr lang="fr-FR" sz="900" u="none" strike="noStrike" cap="none" dirty="0" err="1">
                          <a:latin typeface="Helvetica Neue"/>
                          <a:ea typeface="Helvetica Neue"/>
                          <a:cs typeface="Helvetica Neue"/>
                          <a:sym typeface="Helvetica Neue"/>
                        </a:rPr>
                        <a:t>person</a:t>
                      </a:r>
                      <a:r>
                        <a:rPr lang="fr-FR" sz="900" u="none" strike="noStrike" cap="none" dirty="0">
                          <a:latin typeface="Helvetica Neue"/>
                          <a:ea typeface="Helvetica Neue"/>
                          <a:cs typeface="Helvetica Neue"/>
                          <a:sym typeface="Helvetica Neue"/>
                        </a:rPr>
                        <a:t> (Cert II entry</a:t>
                      </a:r>
                    </a:p>
                    <a:p>
                      <a:pPr marL="0" marR="0" lvl="0" indent="0" algn="l" rtl="0">
                        <a:lnSpc>
                          <a:spcPct val="115000"/>
                        </a:lnSpc>
                        <a:spcBef>
                          <a:spcPts val="0"/>
                        </a:spcBef>
                        <a:spcAft>
                          <a:spcPts val="0"/>
                        </a:spcAft>
                        <a:buClr>
                          <a:schemeClr val="dk1"/>
                        </a:buClr>
                        <a:buSzPts val="1100"/>
                        <a:buFont typeface="Arial"/>
                        <a:buNone/>
                      </a:pPr>
                      <a:r>
                        <a:rPr lang="fr-FR" sz="900" u="none" strike="noStrike" cap="none" dirty="0">
                          <a:latin typeface="Helvetica Neue"/>
                          <a:ea typeface="Helvetica Neue"/>
                          <a:cs typeface="Helvetica Neue"/>
                          <a:sym typeface="Helvetica Neue"/>
                        </a:rPr>
                        <a:t>qualification = $345.00 + Cert III Gap </a:t>
                      </a:r>
                      <a:r>
                        <a:rPr lang="fr-FR" sz="900" u="none" strike="noStrike" cap="none" dirty="0" err="1">
                          <a:latin typeface="Helvetica Neue"/>
                          <a:ea typeface="Helvetica Neue"/>
                          <a:cs typeface="Helvetica Neue"/>
                          <a:sym typeface="Helvetica Neue"/>
                        </a:rPr>
                        <a:t>Fee</a:t>
                      </a:r>
                      <a:r>
                        <a:rPr lang="fr-FR" sz="900" u="none" strike="noStrike" cap="none">
                          <a:latin typeface="Helvetica Neue"/>
                          <a:ea typeface="Helvetica Neue"/>
                          <a:cs typeface="Helvetica Neue"/>
                          <a:sym typeface="Helvetica Neue"/>
                        </a:rPr>
                        <a:t> = </a:t>
                      </a:r>
                      <a:r>
                        <a:rPr lang="fr-FR" sz="900" u="none" strike="noStrike" cap="none" dirty="0">
                          <a:latin typeface="Helvetica Neue"/>
                          <a:ea typeface="Helvetica Neue"/>
                          <a:cs typeface="Helvetica Neue"/>
                          <a:sym typeface="Helvetica Neue"/>
                        </a:rPr>
                        <a:t>$50.00)</a:t>
                      </a:r>
                    </a:p>
                    <a:p>
                      <a:pPr marL="0" marR="0" lvl="0" indent="0" algn="l" rtl="0">
                        <a:lnSpc>
                          <a:spcPct val="115000"/>
                        </a:lnSpc>
                        <a:spcBef>
                          <a:spcPts val="0"/>
                        </a:spcBef>
                        <a:spcAft>
                          <a:spcPts val="0"/>
                        </a:spcAft>
                        <a:buClr>
                          <a:srgbClr val="000000"/>
                        </a:buClr>
                        <a:buSzPts val="1300"/>
                        <a:buFont typeface="Arial"/>
                        <a:buNone/>
                      </a:pP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3155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8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15" name="Google Shape;315;p24">
            <a:extLst>
              <a:ext uri="{FF2B5EF4-FFF2-40B4-BE49-F238E27FC236}">
                <a16:creationId xmlns:a16="http://schemas.microsoft.com/office/drawing/2014/main" id="{E353775F-61D6-8063-08E1-DD03F30EEB1E}"/>
              </a:ext>
            </a:extLst>
          </p:cNvPr>
          <p:cNvSpPr txBox="1"/>
          <p:nvPr/>
        </p:nvSpPr>
        <p:spPr>
          <a:xfrm>
            <a:off x="5420139" y="284625"/>
            <a:ext cx="3457829" cy="9233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endParaRPr sz="600" b="0" i="0" u="none" strike="noStrike" cap="none" dirty="0">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54656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502FC520-2938-02DE-2AA3-21EE91AE0348}"/>
            </a:ext>
          </a:extLst>
        </p:cNvPr>
        <p:cNvGrpSpPr/>
        <p:nvPr/>
      </p:nvGrpSpPr>
      <p:grpSpPr>
        <a:xfrm>
          <a:off x="0" y="0"/>
          <a:ext cx="0" cy="0"/>
          <a:chOff x="0" y="0"/>
          <a:chExt cx="0" cy="0"/>
        </a:xfrm>
      </p:grpSpPr>
      <p:sp>
        <p:nvSpPr>
          <p:cNvPr id="320" name="Google Shape;320;p25">
            <a:extLst>
              <a:ext uri="{FF2B5EF4-FFF2-40B4-BE49-F238E27FC236}">
                <a16:creationId xmlns:a16="http://schemas.microsoft.com/office/drawing/2014/main" id="{FEC1AF9E-D316-D30D-71ED-6EB7D2562ABB}"/>
              </a:ext>
            </a:extLst>
          </p:cNvPr>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21" name="Google Shape;321;p25">
            <a:extLst>
              <a:ext uri="{FF2B5EF4-FFF2-40B4-BE49-F238E27FC236}">
                <a16:creationId xmlns:a16="http://schemas.microsoft.com/office/drawing/2014/main" id="{0485A0FA-5141-7EFF-EA1E-F787803286E9}"/>
              </a:ext>
            </a:extLst>
          </p:cNvPr>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322" name="Google Shape;322;p25">
            <a:extLst>
              <a:ext uri="{FF2B5EF4-FFF2-40B4-BE49-F238E27FC236}">
                <a16:creationId xmlns:a16="http://schemas.microsoft.com/office/drawing/2014/main" id="{FC620BE9-5602-A359-3FA4-8265E135D3B4}"/>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23" name="Google Shape;323;p25">
            <a:extLst>
              <a:ext uri="{FF2B5EF4-FFF2-40B4-BE49-F238E27FC236}">
                <a16:creationId xmlns:a16="http://schemas.microsoft.com/office/drawing/2014/main" id="{37AFFF06-180F-6456-0E2D-EF90103BEDE4}"/>
              </a:ext>
            </a:extLst>
          </p:cNvPr>
          <p:cNvSpPr txBox="1">
            <a:spLocks noGrp="1"/>
          </p:cNvSpPr>
          <p:nvPr>
            <p:ph type="body" idx="1"/>
          </p:nvPr>
        </p:nvSpPr>
        <p:spPr>
          <a:xfrm>
            <a:off x="4979625" y="2241525"/>
            <a:ext cx="3670500" cy="10020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dirty="0">
                <a:solidFill>
                  <a:schemeClr val="lt1"/>
                </a:solidFill>
              </a:rPr>
              <a:t>BSB30120 Certificate III in Business plus the entry qualification BSB20120 Certificate II in Workplace Skills (max. 8 QCE Credits)</a:t>
            </a:r>
            <a:endParaRPr sz="1200" dirty="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dirty="0">
                <a:solidFill>
                  <a:schemeClr val="lt1"/>
                </a:solidFill>
              </a:rPr>
              <a:t>Successful completion of the Certificate III in Business may contribute towards a student’s Australian Tertiary Admission Rank (ATAR)</a:t>
            </a:r>
            <a:endParaRPr sz="1200" dirty="0">
              <a:solidFill>
                <a:schemeClr val="lt1"/>
              </a:solidFill>
            </a:endParaRPr>
          </a:p>
        </p:txBody>
      </p:sp>
      <p:sp>
        <p:nvSpPr>
          <p:cNvPr id="324" name="Google Shape;324;p25">
            <a:extLst>
              <a:ext uri="{FF2B5EF4-FFF2-40B4-BE49-F238E27FC236}">
                <a16:creationId xmlns:a16="http://schemas.microsoft.com/office/drawing/2014/main" id="{2EEB217E-D3CD-0B46-DA11-C729DEC3B06D}"/>
              </a:ext>
            </a:extLst>
          </p:cNvPr>
          <p:cNvSpPr txBox="1">
            <a:spLocks noGrp="1"/>
          </p:cNvSpPr>
          <p:nvPr>
            <p:ph type="title"/>
          </p:nvPr>
        </p:nvSpPr>
        <p:spPr>
          <a:xfrm>
            <a:off x="5092125" y="12425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325" name="Google Shape;325;p25">
            <a:extLst>
              <a:ext uri="{FF2B5EF4-FFF2-40B4-BE49-F238E27FC236}">
                <a16:creationId xmlns:a16="http://schemas.microsoft.com/office/drawing/2014/main" id="{DE3287DD-6341-10FE-2F4D-CEC8585A5108}"/>
              </a:ext>
            </a:extLst>
          </p:cNvPr>
          <p:cNvSpPr txBox="1"/>
          <p:nvPr/>
        </p:nvSpPr>
        <p:spPr>
          <a:xfrm>
            <a:off x="5252278" y="238425"/>
            <a:ext cx="3625690" cy="92333"/>
          </a:xfrm>
          <a:prstGeom prst="rect">
            <a:avLst/>
          </a:prstGeom>
          <a:noFill/>
          <a:ln>
            <a:noFill/>
          </a:ln>
        </p:spPr>
        <p:txBody>
          <a:bodyPr spcFirstLastPara="1" wrap="square" lIns="0" tIns="0" rIns="0" bIns="0" anchor="t" anchorCtr="0">
            <a:spAutoFit/>
          </a:bodyPr>
          <a:lstStyle/>
          <a:p>
            <a:pPr algn="r">
              <a:buSzPts val="600"/>
            </a:pPr>
            <a:r>
              <a:rPr lang="en-US"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endParaRPr sz="600" b="0" i="0" u="none" strike="noStrike" cap="none" dirty="0">
              <a:solidFill>
                <a:srgbClr val="EFEFEF"/>
              </a:solidFill>
              <a:latin typeface="Helvetica Neue"/>
              <a:ea typeface="Helvetica Neue"/>
              <a:cs typeface="Helvetica Neue"/>
              <a:sym typeface="Helvetica Neue"/>
            </a:endParaRPr>
          </a:p>
        </p:txBody>
      </p:sp>
      <p:pic>
        <p:nvPicPr>
          <p:cNvPr id="327" name="Google Shape;327;p25">
            <a:extLst>
              <a:ext uri="{FF2B5EF4-FFF2-40B4-BE49-F238E27FC236}">
                <a16:creationId xmlns:a16="http://schemas.microsoft.com/office/drawing/2014/main" id="{D2B2FFFA-02EB-23AC-1F21-2D3F61B2E7EB}"/>
              </a:ext>
            </a:extLst>
          </p:cNvPr>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28" name="Google Shape;328;p25">
            <a:extLst>
              <a:ext uri="{FF2B5EF4-FFF2-40B4-BE49-F238E27FC236}">
                <a16:creationId xmlns:a16="http://schemas.microsoft.com/office/drawing/2014/main" id="{14014508-C786-F411-2E6E-886551826E97}"/>
              </a:ext>
            </a:extLst>
          </p:cNvPr>
          <p:cNvSpPr txBox="1">
            <a:spLocks noGrp="1"/>
          </p:cNvSpPr>
          <p:nvPr>
            <p:ph type="body" idx="1"/>
          </p:nvPr>
        </p:nvSpPr>
        <p:spPr>
          <a:xfrm>
            <a:off x="5092125" y="4196725"/>
            <a:ext cx="3229800" cy="46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900" i="1" dirty="0">
                <a:solidFill>
                  <a:schemeClr val="lt1"/>
                </a:solidFill>
              </a:rPr>
              <a:t>*Students eligible for an Australian Tertiary Admission Rank (ATAR) may be able to use their completed Certificate III to contribute towards their ATAR. For more information contact your VET Coordinator.</a:t>
            </a:r>
            <a:endParaRPr sz="900" i="1" dirty="0">
              <a:solidFill>
                <a:schemeClr val="lt1"/>
              </a:solidFill>
            </a:endParaRPr>
          </a:p>
        </p:txBody>
      </p:sp>
      <p:pic>
        <p:nvPicPr>
          <p:cNvPr id="3" name="Picture 2">
            <a:extLst>
              <a:ext uri="{FF2B5EF4-FFF2-40B4-BE49-F238E27FC236}">
                <a16:creationId xmlns:a16="http://schemas.microsoft.com/office/drawing/2014/main" id="{6FBB0379-C6C1-5F45-2787-612C20E40088}"/>
              </a:ext>
            </a:extLst>
          </p:cNvPr>
          <p:cNvPicPr>
            <a:picLocks noChangeAspect="1"/>
          </p:cNvPicPr>
          <p:nvPr/>
        </p:nvPicPr>
        <p:blipFill>
          <a:blip r:embed="rId5"/>
          <a:srcRect l="19594" r="21130"/>
          <a:stretch/>
        </p:blipFill>
        <p:spPr>
          <a:xfrm>
            <a:off x="4435" y="0"/>
            <a:ext cx="4567565" cy="5140235"/>
          </a:xfrm>
          <a:prstGeom prst="rect">
            <a:avLst/>
          </a:prstGeom>
        </p:spPr>
      </p:pic>
    </p:spTree>
    <p:extLst>
      <p:ext uri="{BB962C8B-B14F-4D97-AF65-F5344CB8AC3E}">
        <p14:creationId xmlns:p14="http://schemas.microsoft.com/office/powerpoint/2010/main" val="2590867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2">
          <a:extLst>
            <a:ext uri="{FF2B5EF4-FFF2-40B4-BE49-F238E27FC236}">
              <a16:creationId xmlns:a16="http://schemas.microsoft.com/office/drawing/2014/main" id="{244D0F39-9989-604C-AA85-67716B7C0A05}"/>
            </a:ext>
          </a:extLst>
        </p:cNvPr>
        <p:cNvGrpSpPr/>
        <p:nvPr/>
      </p:nvGrpSpPr>
      <p:grpSpPr>
        <a:xfrm>
          <a:off x="0" y="0"/>
          <a:ext cx="0" cy="0"/>
          <a:chOff x="0" y="0"/>
          <a:chExt cx="0" cy="0"/>
        </a:xfrm>
      </p:grpSpPr>
      <p:pic>
        <p:nvPicPr>
          <p:cNvPr id="333" name="Google Shape;333;p26">
            <a:extLst>
              <a:ext uri="{FF2B5EF4-FFF2-40B4-BE49-F238E27FC236}">
                <a16:creationId xmlns:a16="http://schemas.microsoft.com/office/drawing/2014/main" id="{3FE3F5A6-B5B8-5089-74D7-572761ABF9CC}"/>
              </a:ext>
            </a:extLst>
          </p:cNvPr>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334" name="Google Shape;334;p26">
            <a:extLst>
              <a:ext uri="{FF2B5EF4-FFF2-40B4-BE49-F238E27FC236}">
                <a16:creationId xmlns:a16="http://schemas.microsoft.com/office/drawing/2014/main" id="{1FAF50B6-6776-350F-970C-1F4CA53F03F4}"/>
              </a:ext>
            </a:extLst>
          </p:cNvPr>
          <p:cNvSpPr txBox="1"/>
          <p:nvPr/>
        </p:nvSpPr>
        <p:spPr>
          <a:xfrm>
            <a:off x="5208104" y="256115"/>
            <a:ext cx="3669864" cy="9233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p>
        </p:txBody>
      </p:sp>
      <p:graphicFrame>
        <p:nvGraphicFramePr>
          <p:cNvPr id="335" name="Google Shape;335;p26">
            <a:extLst>
              <a:ext uri="{FF2B5EF4-FFF2-40B4-BE49-F238E27FC236}">
                <a16:creationId xmlns:a16="http://schemas.microsoft.com/office/drawing/2014/main" id="{5084426B-6810-9F3F-9E2F-A788996CE798}"/>
              </a:ext>
            </a:extLst>
          </p:cNvPr>
          <p:cNvGraphicFramePr/>
          <p:nvPr/>
        </p:nvGraphicFramePr>
        <p:xfrm>
          <a:off x="2278250" y="443900"/>
          <a:ext cx="3240525" cy="1054055"/>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1480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1</a:t>
                      </a:r>
                      <a:endParaRPr sz="800" b="1" u="none" strike="noStrike" cap="none" dirty="0">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101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Introduction to the Business Services Industry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Personal Finances</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01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Research Business Topics</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6" name="Google Shape;336;p26">
            <a:extLst>
              <a:ext uri="{FF2B5EF4-FFF2-40B4-BE49-F238E27FC236}">
                <a16:creationId xmlns:a16="http://schemas.microsoft.com/office/drawing/2014/main" id="{CBEEC778-5D6D-D27E-49CB-BDEDEDD6A4DA}"/>
              </a:ext>
            </a:extLst>
          </p:cNvPr>
          <p:cNvGraphicFramePr/>
          <p:nvPr>
            <p:extLst>
              <p:ext uri="{D42A27DB-BD31-4B8C-83A1-F6EECF244321}">
                <p14:modId xmlns:p14="http://schemas.microsoft.com/office/powerpoint/2010/main" val="1077698837"/>
              </p:ext>
            </p:extLst>
          </p:nvPr>
        </p:nvGraphicFramePr>
        <p:xfrm>
          <a:off x="5717350" y="658700"/>
          <a:ext cx="3240525" cy="83177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72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a:t>
                      </a:r>
                      <a:r>
                        <a:rPr lang="en-GB" sz="800" b="1">
                          <a:solidFill>
                            <a:schemeClr val="accent1"/>
                          </a:solidFill>
                          <a:latin typeface="Helvetica Neue"/>
                          <a:ea typeface="Helvetica Neue"/>
                          <a:cs typeface="Helvetica Neue"/>
                          <a:sym typeface="Helvetica Neue"/>
                        </a:rPr>
                        <a:t>5</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1985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dirty="0">
                          <a:solidFill>
                            <a:srgbClr val="434343"/>
                          </a:solidFill>
                          <a:latin typeface="Helvetica Neue"/>
                          <a:ea typeface="Helvetica Neue"/>
                          <a:cs typeface="Helvetica Neue"/>
                          <a:sym typeface="Helvetica Neue"/>
                        </a:rPr>
                        <a:t>Personal Finances</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22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Personal Budget for the Future</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7" name="Google Shape;337;p26">
            <a:extLst>
              <a:ext uri="{FF2B5EF4-FFF2-40B4-BE49-F238E27FC236}">
                <a16:creationId xmlns:a16="http://schemas.microsoft.com/office/drawing/2014/main" id="{229C8659-F420-E47A-464B-B022D70E6C03}"/>
              </a:ext>
            </a:extLst>
          </p:cNvPr>
          <p:cNvGraphicFramePr/>
          <p:nvPr>
            <p:extLst>
              <p:ext uri="{D42A27DB-BD31-4B8C-83A1-F6EECF244321}">
                <p14:modId xmlns:p14="http://schemas.microsoft.com/office/powerpoint/2010/main" val="1843009354"/>
              </p:ext>
            </p:extLst>
          </p:nvPr>
        </p:nvGraphicFramePr>
        <p:xfrm>
          <a:off x="2278248" y="1635907"/>
          <a:ext cx="3240525" cy="123375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509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2</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09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Research Topics and Create a Group Presentation</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Workplace Health and Safety</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Sustainable Work Practices</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2292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PROJECTS</a:t>
                      </a:r>
                      <a:endParaRPr sz="800" b="1" u="none" strike="noStrike" cap="none" dirty="0">
                        <a:solidFill>
                          <a:schemeClr val="accent1"/>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Group Presentation</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WHS Processes at the Go! Regional Tavel Expo</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8" name="Google Shape;338;p26">
            <a:extLst>
              <a:ext uri="{FF2B5EF4-FFF2-40B4-BE49-F238E27FC236}">
                <a16:creationId xmlns:a16="http://schemas.microsoft.com/office/drawing/2014/main" id="{B3017C73-582E-F771-3E41-2AF84D0F6F09}"/>
              </a:ext>
            </a:extLst>
          </p:cNvPr>
          <p:cNvGraphicFramePr/>
          <p:nvPr>
            <p:extLst>
              <p:ext uri="{D42A27DB-BD31-4B8C-83A1-F6EECF244321}">
                <p14:modId xmlns:p14="http://schemas.microsoft.com/office/powerpoint/2010/main" val="3450929115"/>
              </p:ext>
            </p:extLst>
          </p:nvPr>
        </p:nvGraphicFramePr>
        <p:xfrm>
          <a:off x="2278248" y="3007610"/>
          <a:ext cx="3240525" cy="941835"/>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3</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78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Working in a Business Environment</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Time Management</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2220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Developing Teamwork in the Workplace</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9" name="Google Shape;339;p26">
            <a:extLst>
              <a:ext uri="{FF2B5EF4-FFF2-40B4-BE49-F238E27FC236}">
                <a16:creationId xmlns:a16="http://schemas.microsoft.com/office/drawing/2014/main" id="{329F4D40-CECF-D7A5-5B9C-CBF3FBAF1447}"/>
              </a:ext>
            </a:extLst>
          </p:cNvPr>
          <p:cNvGraphicFramePr/>
          <p:nvPr>
            <p:extLst>
              <p:ext uri="{D42A27DB-BD31-4B8C-83A1-F6EECF244321}">
                <p14:modId xmlns:p14="http://schemas.microsoft.com/office/powerpoint/2010/main" val="767496263"/>
              </p:ext>
            </p:extLst>
          </p:nvPr>
        </p:nvGraphicFramePr>
        <p:xfrm>
          <a:off x="2278247" y="4087398"/>
          <a:ext cx="3240525" cy="96101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364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a:t>
                      </a:r>
                      <a:r>
                        <a:rPr lang="en-GB" sz="800" b="1">
                          <a:solidFill>
                            <a:schemeClr val="accent1"/>
                          </a:solidFill>
                          <a:latin typeface="Helvetica Neue"/>
                          <a:ea typeface="Helvetica Neue"/>
                          <a:cs typeface="Helvetica Neue"/>
                          <a:sym typeface="Helvetica Neue"/>
                        </a:rPr>
                        <a:t>4</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TOPICS</a:t>
                      </a:r>
                      <a:endParaRPr sz="800" b="1" u="none" strike="noStrike" cap="none" dirty="0">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2853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Inclusive Work Practices</a:t>
                      </a:r>
                      <a:endParaRPr sz="800"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Workplace Communication</a:t>
                      </a:r>
                      <a:endParaRPr sz="800" dirty="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47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Inclusivity</a:t>
                      </a:r>
                      <a:r>
                        <a:rPr lang="en-GB" sz="800" u="none" strike="noStrike" cap="none" dirty="0">
                          <a:solidFill>
                            <a:srgbClr val="434343"/>
                          </a:solidFill>
                          <a:latin typeface="Helvetica Neue"/>
                          <a:ea typeface="Helvetica Neue"/>
                          <a:cs typeface="Helvetica Neue"/>
                          <a:sym typeface="Helvetica Neue"/>
                        </a:rPr>
                        <a:t> and Communication in the Workplace</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40" name="Google Shape;340;p26">
            <a:extLst>
              <a:ext uri="{FF2B5EF4-FFF2-40B4-BE49-F238E27FC236}">
                <a16:creationId xmlns:a16="http://schemas.microsoft.com/office/drawing/2014/main" id="{3C941512-495A-D671-EBBF-B64E75D6812A}"/>
              </a:ext>
            </a:extLst>
          </p:cNvPr>
          <p:cNvGraphicFramePr/>
          <p:nvPr>
            <p:extLst>
              <p:ext uri="{D42A27DB-BD31-4B8C-83A1-F6EECF244321}">
                <p14:modId xmlns:p14="http://schemas.microsoft.com/office/powerpoint/2010/main" val="1229672872"/>
              </p:ext>
            </p:extLst>
          </p:nvPr>
        </p:nvGraphicFramePr>
        <p:xfrm>
          <a:off x="5717350" y="1654788"/>
          <a:ext cx="3240525" cy="100427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6</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dirty="0">
                          <a:solidFill>
                            <a:srgbClr val="434343"/>
                          </a:solidFill>
                          <a:latin typeface="Helvetica Neue"/>
                          <a:ea typeface="Helvetica Neue"/>
                          <a:cs typeface="Helvetica Neue"/>
                          <a:sym typeface="Helvetica Neue"/>
                        </a:rPr>
                        <a:t>Working in a Team</a:t>
                      </a:r>
                      <a:endParaRPr sz="800" dirty="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800"/>
                        <a:buFont typeface="Arial"/>
                        <a:buNone/>
                      </a:pPr>
                      <a:r>
                        <a:rPr lang="en-GB" sz="800" dirty="0">
                          <a:solidFill>
                            <a:srgbClr val="434343"/>
                          </a:solidFill>
                          <a:latin typeface="Helvetica Neue"/>
                          <a:ea typeface="Helvetica Neue"/>
                          <a:cs typeface="Helvetica Neue"/>
                          <a:sym typeface="Helvetica Neue"/>
                        </a:rPr>
                        <a:t>Critical Thinking Skills</a:t>
                      </a:r>
                      <a:endParaRPr sz="800" dirty="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dirty="0">
                          <a:solidFill>
                            <a:srgbClr val="434343"/>
                          </a:solidFill>
                          <a:latin typeface="Helvetica Neue"/>
                          <a:ea typeface="Helvetica Neue"/>
                          <a:cs typeface="Helvetica Neue"/>
                          <a:sym typeface="Helvetica Neue"/>
                        </a:rPr>
                        <a:t>Critical Thinking at Go! Travel</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41" name="Google Shape;341;p26">
            <a:extLst>
              <a:ext uri="{FF2B5EF4-FFF2-40B4-BE49-F238E27FC236}">
                <a16:creationId xmlns:a16="http://schemas.microsoft.com/office/drawing/2014/main" id="{DE4195D3-9153-D1FF-35B0-C544382AB8D5}"/>
              </a:ext>
            </a:extLst>
          </p:cNvPr>
          <p:cNvGraphicFramePr/>
          <p:nvPr/>
        </p:nvGraphicFramePr>
        <p:xfrm>
          <a:off x="5691300" y="2823400"/>
          <a:ext cx="3240525" cy="81719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 </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PART 1</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Producing Simple Documents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Binnacle Boss - Business Proposal</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342" name="Google Shape;342;p26">
            <a:extLst>
              <a:ext uri="{FF2B5EF4-FFF2-40B4-BE49-F238E27FC236}">
                <a16:creationId xmlns:a16="http://schemas.microsoft.com/office/drawing/2014/main" id="{94626EF5-C164-BC4C-175E-E9DB7DA754D7}"/>
              </a:ext>
            </a:extLst>
          </p:cNvPr>
          <p:cNvSpPr txBox="1">
            <a:spLocks noGrp="1"/>
          </p:cNvSpPr>
          <p:nvPr>
            <p:ph type="title"/>
          </p:nvPr>
        </p:nvSpPr>
        <p:spPr>
          <a:xfrm>
            <a:off x="238475" y="2726025"/>
            <a:ext cx="1668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dirty="0">
                <a:solidFill>
                  <a:schemeClr val="lt1"/>
                </a:solidFill>
              </a:rPr>
              <a:t>BSB30120</a:t>
            </a:r>
            <a:endParaRPr sz="1100" dirty="0">
              <a:solidFill>
                <a:schemeClr val="lt1"/>
              </a:solidFill>
            </a:endParaRPr>
          </a:p>
          <a:p>
            <a:pPr marL="0" lvl="0" indent="0" algn="l" rtl="0">
              <a:lnSpc>
                <a:spcPct val="90000"/>
              </a:lnSpc>
              <a:spcBef>
                <a:spcPts val="0"/>
              </a:spcBef>
              <a:spcAft>
                <a:spcPts val="0"/>
              </a:spcAft>
              <a:buSzPts val="1100"/>
              <a:buNone/>
            </a:pPr>
            <a:r>
              <a:rPr lang="en-GB" sz="1100" dirty="0">
                <a:solidFill>
                  <a:schemeClr val="lt1"/>
                </a:solidFill>
              </a:rPr>
              <a:t>Certificate III in Business  + BSB20120 Certificate II in Workplace Skills</a:t>
            </a:r>
            <a:endParaRPr sz="1100" dirty="0">
              <a:solidFill>
                <a:schemeClr val="lt1"/>
              </a:solidFill>
            </a:endParaRPr>
          </a:p>
        </p:txBody>
      </p:sp>
      <p:sp>
        <p:nvSpPr>
          <p:cNvPr id="343" name="Google Shape;343;p26">
            <a:extLst>
              <a:ext uri="{FF2B5EF4-FFF2-40B4-BE49-F238E27FC236}">
                <a16:creationId xmlns:a16="http://schemas.microsoft.com/office/drawing/2014/main" id="{24CEE6FA-9F8B-D9A9-A3DF-7B22E5C10453}"/>
              </a:ext>
            </a:extLst>
          </p:cNvPr>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graphicFrame>
        <p:nvGraphicFramePr>
          <p:cNvPr id="344" name="Google Shape;344;p26">
            <a:extLst>
              <a:ext uri="{FF2B5EF4-FFF2-40B4-BE49-F238E27FC236}">
                <a16:creationId xmlns:a16="http://schemas.microsoft.com/office/drawing/2014/main" id="{2D61F343-A654-989A-C011-FD7A0137CB1D}"/>
              </a:ext>
            </a:extLst>
          </p:cNvPr>
          <p:cNvGraphicFramePr/>
          <p:nvPr/>
        </p:nvGraphicFramePr>
        <p:xfrm>
          <a:off x="5691300" y="3828375"/>
          <a:ext cx="3240525" cy="81719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a:solidFill>
                            <a:schemeClr val="accent1"/>
                          </a:solidFill>
                          <a:latin typeface="Helvetica Neue"/>
                          <a:ea typeface="Helvetica Neue"/>
                          <a:cs typeface="Helvetica Neue"/>
                          <a:sym typeface="Helvetica Neue"/>
                        </a:rPr>
                        <a:t>PART 2</a:t>
                      </a:r>
                      <a:endParaRPr sz="800" b="1">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500" b="1">
                          <a:solidFill>
                            <a:schemeClr val="accent1"/>
                          </a:solidFill>
                          <a:latin typeface="Helvetica Neue"/>
                          <a:ea typeface="Helvetica Neue"/>
                          <a:cs typeface="Helvetica Neue"/>
                          <a:sym typeface="Helvetica Neue"/>
                        </a:rPr>
                        <a:t>(OPTIONAL)</a:t>
                      </a:r>
                      <a:endParaRPr sz="5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Designing and Producing Presentations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Deliver a Focus Group Presentation</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07305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0E9F1AB9-1C44-AF82-B194-6DD67C479745}"/>
            </a:ext>
          </a:extLst>
        </p:cNvPr>
        <p:cNvGrpSpPr/>
        <p:nvPr/>
      </p:nvGrpSpPr>
      <p:grpSpPr>
        <a:xfrm>
          <a:off x="0" y="0"/>
          <a:ext cx="0" cy="0"/>
          <a:chOff x="0" y="0"/>
          <a:chExt cx="0" cy="0"/>
        </a:xfrm>
      </p:grpSpPr>
      <p:sp>
        <p:nvSpPr>
          <p:cNvPr id="349" name="Google Shape;349;p27">
            <a:extLst>
              <a:ext uri="{FF2B5EF4-FFF2-40B4-BE49-F238E27FC236}">
                <a16:creationId xmlns:a16="http://schemas.microsoft.com/office/drawing/2014/main" id="{0BF286EC-9C43-EBC4-CB61-E83789001395}"/>
              </a:ext>
            </a:extLst>
          </p:cNvPr>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51" name="Google Shape;351;p27">
            <a:extLst>
              <a:ext uri="{FF2B5EF4-FFF2-40B4-BE49-F238E27FC236}">
                <a16:creationId xmlns:a16="http://schemas.microsoft.com/office/drawing/2014/main" id="{F8E220FB-2BF5-BF32-C91C-B933A78C0873}"/>
              </a:ext>
            </a:extLst>
          </p:cNvPr>
          <p:cNvSpPr txBox="1">
            <a:spLocks noGrp="1"/>
          </p:cNvSpPr>
          <p:nvPr>
            <p:ph type="body" idx="1"/>
          </p:nvPr>
        </p:nvSpPr>
        <p:spPr>
          <a:xfrm>
            <a:off x="623725" y="1747650"/>
            <a:ext cx="3506400" cy="1648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Leadership, innovation and creative thinking</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Customer service and teamwork</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Inclusivity and effective communication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WHS and sustainability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Financial literacy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Business documentation</a:t>
            </a:r>
            <a:endParaRPr sz="1200">
              <a:solidFill>
                <a:schemeClr val="lt1"/>
              </a:solidFill>
            </a:endParaRPr>
          </a:p>
        </p:txBody>
      </p:sp>
      <p:sp>
        <p:nvSpPr>
          <p:cNvPr id="352" name="Google Shape;352;p27">
            <a:extLst>
              <a:ext uri="{FF2B5EF4-FFF2-40B4-BE49-F238E27FC236}">
                <a16:creationId xmlns:a16="http://schemas.microsoft.com/office/drawing/2014/main" id="{4DF749C4-DFEC-CE81-7A68-A23A36C45FE9}"/>
              </a:ext>
            </a:extLst>
          </p:cNvPr>
          <p:cNvSpPr txBox="1">
            <a:spLocks noGrp="1"/>
          </p:cNvSpPr>
          <p:nvPr>
            <p:ph type="title"/>
          </p:nvPr>
        </p:nvSpPr>
        <p:spPr>
          <a:xfrm>
            <a:off x="568650" y="1235850"/>
            <a:ext cx="3108300" cy="511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353" name="Google Shape;353;p27">
            <a:extLst>
              <a:ext uri="{FF2B5EF4-FFF2-40B4-BE49-F238E27FC236}">
                <a16:creationId xmlns:a16="http://schemas.microsoft.com/office/drawing/2014/main" id="{1BE18478-62A5-FDAD-3C0F-0A372F3525BC}"/>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54" name="Google Shape;354;p27">
            <a:extLst>
              <a:ext uri="{FF2B5EF4-FFF2-40B4-BE49-F238E27FC236}">
                <a16:creationId xmlns:a16="http://schemas.microsoft.com/office/drawing/2014/main" id="{88F3741D-207A-DC26-B98B-D63C4D97C562}"/>
              </a:ext>
            </a:extLst>
          </p:cNvPr>
          <p:cNvSpPr txBox="1"/>
          <p:nvPr/>
        </p:nvSpPr>
        <p:spPr>
          <a:xfrm>
            <a:off x="4951896" y="238425"/>
            <a:ext cx="3926072" cy="92333"/>
          </a:xfrm>
          <a:prstGeom prst="rect">
            <a:avLst/>
          </a:prstGeom>
          <a:noFill/>
          <a:ln>
            <a:noFill/>
          </a:ln>
        </p:spPr>
        <p:txBody>
          <a:bodyPr spcFirstLastPara="1" wrap="square" lIns="0" tIns="0" rIns="0" bIns="0" anchor="t" anchorCtr="0">
            <a:spAutoFit/>
          </a:bodyPr>
          <a:lstStyle/>
          <a:p>
            <a:pPr algn="r">
              <a:buSzPts val="600"/>
            </a:pPr>
            <a:r>
              <a:rPr lang="en-US"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endParaRPr sz="600" b="0" i="0" u="none" strike="noStrike" cap="none" dirty="0">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42C1701D-3057-09A7-BE52-71FA895E6D88}"/>
              </a:ext>
            </a:extLst>
          </p:cNvPr>
          <p:cNvPicPr>
            <a:picLocks noChangeAspect="1"/>
          </p:cNvPicPr>
          <p:nvPr/>
        </p:nvPicPr>
        <p:blipFill>
          <a:blip r:embed="rId4"/>
          <a:srcRect l="5811" r="37416"/>
          <a:stretch/>
        </p:blipFill>
        <p:spPr>
          <a:xfrm>
            <a:off x="4753851" y="0"/>
            <a:ext cx="4390150" cy="5158490"/>
          </a:xfrm>
          <a:prstGeom prst="rect">
            <a:avLst/>
          </a:prstGeom>
        </p:spPr>
      </p:pic>
    </p:spTree>
    <p:extLst>
      <p:ext uri="{BB962C8B-B14F-4D97-AF65-F5344CB8AC3E}">
        <p14:creationId xmlns:p14="http://schemas.microsoft.com/office/powerpoint/2010/main" val="2669675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a:extLst>
            <a:ext uri="{FF2B5EF4-FFF2-40B4-BE49-F238E27FC236}">
              <a16:creationId xmlns:a16="http://schemas.microsoft.com/office/drawing/2014/main" id="{E81594F6-E0EC-44FC-A049-A236D3F62CE5}"/>
            </a:ext>
          </a:extLst>
        </p:cNvPr>
        <p:cNvGrpSpPr/>
        <p:nvPr/>
      </p:nvGrpSpPr>
      <p:grpSpPr>
        <a:xfrm>
          <a:off x="0" y="0"/>
          <a:ext cx="0" cy="0"/>
          <a:chOff x="0" y="0"/>
          <a:chExt cx="0" cy="0"/>
        </a:xfrm>
      </p:grpSpPr>
      <p:sp>
        <p:nvSpPr>
          <p:cNvPr id="359" name="Google Shape;359;p28">
            <a:extLst>
              <a:ext uri="{FF2B5EF4-FFF2-40B4-BE49-F238E27FC236}">
                <a16:creationId xmlns:a16="http://schemas.microsoft.com/office/drawing/2014/main" id="{28888CB8-E5A3-803A-A0B2-B8A8133944BF}"/>
              </a:ext>
            </a:extLst>
          </p:cNvPr>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61" name="Google Shape;361;p28">
            <a:extLst>
              <a:ext uri="{FF2B5EF4-FFF2-40B4-BE49-F238E27FC236}">
                <a16:creationId xmlns:a16="http://schemas.microsoft.com/office/drawing/2014/main" id="{1405F59D-B609-7FE8-56F8-60A39ED3EEBD}"/>
              </a:ext>
            </a:extLst>
          </p:cNvPr>
          <p:cNvSpPr txBox="1">
            <a:spLocks noGrp="1"/>
          </p:cNvSpPr>
          <p:nvPr>
            <p:ph type="body" idx="1"/>
          </p:nvPr>
        </p:nvSpPr>
        <p:spPr>
          <a:xfrm>
            <a:off x="595775" y="2218000"/>
            <a:ext cx="34608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business-related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362" name="Google Shape;362;p28">
            <a:extLst>
              <a:ext uri="{FF2B5EF4-FFF2-40B4-BE49-F238E27FC236}">
                <a16:creationId xmlns:a16="http://schemas.microsoft.com/office/drawing/2014/main" id="{BA3985AB-3806-E483-55D5-6E0EDD294504}"/>
              </a:ext>
            </a:extLst>
          </p:cNvPr>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363" name="Google Shape;363;p28">
            <a:extLst>
              <a:ext uri="{FF2B5EF4-FFF2-40B4-BE49-F238E27FC236}">
                <a16:creationId xmlns:a16="http://schemas.microsoft.com/office/drawing/2014/main" id="{F1E1FD79-4363-7D6E-671C-6E5D30E5D639}"/>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64" name="Google Shape;364;p28">
            <a:extLst>
              <a:ext uri="{FF2B5EF4-FFF2-40B4-BE49-F238E27FC236}">
                <a16:creationId xmlns:a16="http://schemas.microsoft.com/office/drawing/2014/main" id="{FED89F00-69AE-DFA0-E5E5-576569F8B3E3}"/>
              </a:ext>
            </a:extLst>
          </p:cNvPr>
          <p:cNvSpPr txBox="1"/>
          <p:nvPr/>
        </p:nvSpPr>
        <p:spPr>
          <a:xfrm>
            <a:off x="5269948" y="238425"/>
            <a:ext cx="3608020" cy="184666"/>
          </a:xfrm>
          <a:prstGeom prst="rect">
            <a:avLst/>
          </a:prstGeom>
          <a:noFill/>
          <a:ln>
            <a:noFill/>
          </a:ln>
        </p:spPr>
        <p:txBody>
          <a:bodyPr spcFirstLastPara="1" wrap="square" lIns="0" tIns="0" rIns="0" bIns="0" anchor="t" anchorCtr="0">
            <a:spAutoFit/>
          </a:bodyPr>
          <a:lstStyle/>
          <a:p>
            <a:pPr algn="r">
              <a:buSzPts val="600"/>
            </a:pPr>
            <a:r>
              <a:rPr lang="en-US"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p>
          <a:p>
            <a:pPr marL="0" marR="0" lvl="0" indent="0" algn="r" rtl="0">
              <a:lnSpc>
                <a:spcPct val="100000"/>
              </a:lnSpc>
              <a:spcBef>
                <a:spcPts val="0"/>
              </a:spcBef>
              <a:spcAft>
                <a:spcPts val="0"/>
              </a:spcAft>
              <a:buClr>
                <a:srgbClr val="000000"/>
              </a:buClr>
              <a:buSzPts val="600"/>
              <a:buFont typeface="Arial"/>
              <a:buNone/>
            </a:pPr>
            <a:r>
              <a:rPr lang="en-GB" sz="600" b="0" i="0" u="none" strike="noStrike" cap="none" dirty="0">
                <a:solidFill>
                  <a:srgbClr val="EFEFEF"/>
                </a:solidFill>
                <a:latin typeface="Helvetica Neue"/>
                <a:ea typeface="Helvetica Neue"/>
                <a:cs typeface="Helvetica Neue"/>
                <a:sym typeface="Helvetica Neue"/>
              </a:rPr>
              <a:t>)</a:t>
            </a:r>
            <a:endParaRPr sz="600" b="0" i="0" u="none" strike="noStrike" cap="none" dirty="0">
              <a:solidFill>
                <a:srgbClr val="EFEFEF"/>
              </a:solidFill>
              <a:latin typeface="Helvetica Neue"/>
              <a:ea typeface="Helvetica Neue"/>
              <a:cs typeface="Helvetica Neue"/>
              <a:sym typeface="Helvetica Neue"/>
            </a:endParaRPr>
          </a:p>
        </p:txBody>
      </p:sp>
      <p:pic>
        <p:nvPicPr>
          <p:cNvPr id="5" name="Picture 4">
            <a:extLst>
              <a:ext uri="{FF2B5EF4-FFF2-40B4-BE49-F238E27FC236}">
                <a16:creationId xmlns:a16="http://schemas.microsoft.com/office/drawing/2014/main" id="{8A898621-4B29-F80C-AD98-3BEBB8DC5E81}"/>
              </a:ext>
            </a:extLst>
          </p:cNvPr>
          <p:cNvPicPr>
            <a:picLocks noChangeAspect="1"/>
          </p:cNvPicPr>
          <p:nvPr/>
        </p:nvPicPr>
        <p:blipFill>
          <a:blip r:embed="rId4"/>
          <a:srcRect l="17790" r="19935"/>
          <a:stretch/>
        </p:blipFill>
        <p:spPr>
          <a:xfrm>
            <a:off x="4342317" y="0"/>
            <a:ext cx="4801684" cy="5143500"/>
          </a:xfrm>
          <a:prstGeom prst="rect">
            <a:avLst/>
          </a:prstGeom>
        </p:spPr>
      </p:pic>
    </p:spTree>
    <p:extLst>
      <p:ext uri="{BB962C8B-B14F-4D97-AF65-F5344CB8AC3E}">
        <p14:creationId xmlns:p14="http://schemas.microsoft.com/office/powerpoint/2010/main" val="3118802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a:extLst>
            <a:ext uri="{FF2B5EF4-FFF2-40B4-BE49-F238E27FC236}">
              <a16:creationId xmlns:a16="http://schemas.microsoft.com/office/drawing/2014/main" id="{25882EBB-0030-6D39-5F19-98506DE4F308}"/>
            </a:ext>
          </a:extLst>
        </p:cNvPr>
        <p:cNvGrpSpPr/>
        <p:nvPr/>
      </p:nvGrpSpPr>
      <p:grpSpPr>
        <a:xfrm>
          <a:off x="0" y="0"/>
          <a:ext cx="0" cy="0"/>
          <a:chOff x="0" y="0"/>
          <a:chExt cx="0" cy="0"/>
        </a:xfrm>
      </p:grpSpPr>
      <p:sp>
        <p:nvSpPr>
          <p:cNvPr id="369" name="Google Shape;369;p29">
            <a:extLst>
              <a:ext uri="{FF2B5EF4-FFF2-40B4-BE49-F238E27FC236}">
                <a16:creationId xmlns:a16="http://schemas.microsoft.com/office/drawing/2014/main" id="{4E607CAA-9320-FA4D-7CEC-F44B899124E4}"/>
              </a:ext>
            </a:extLst>
          </p:cNvPr>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70" name="Google Shape;370;p29">
            <a:extLst>
              <a:ext uri="{FF2B5EF4-FFF2-40B4-BE49-F238E27FC236}">
                <a16:creationId xmlns:a16="http://schemas.microsoft.com/office/drawing/2014/main" id="{EC875640-AA2E-7B23-8F03-69EEBD2B49C1}"/>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71" name="Google Shape;371;p29">
            <a:extLst>
              <a:ext uri="{FF2B5EF4-FFF2-40B4-BE49-F238E27FC236}">
                <a16:creationId xmlns:a16="http://schemas.microsoft.com/office/drawing/2014/main" id="{0CE16933-014B-18AB-B3AD-57909209A846}"/>
              </a:ext>
            </a:extLst>
          </p:cNvPr>
          <p:cNvSpPr txBox="1"/>
          <p:nvPr/>
        </p:nvSpPr>
        <p:spPr>
          <a:xfrm>
            <a:off x="5738900" y="769675"/>
            <a:ext cx="1434600" cy="6099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Business</a:t>
            </a:r>
            <a:endParaRPr sz="800" b="1" i="0" u="none" strike="noStrike" cap="none">
              <a:solidFill>
                <a:schemeClr val="lt1"/>
              </a:solidFill>
              <a:latin typeface="Helvetica Neue"/>
              <a:ea typeface="Helvetica Neue"/>
              <a:cs typeface="Helvetica Neue"/>
              <a:sym typeface="Helvetica Neue"/>
            </a:endParaRPr>
          </a:p>
        </p:txBody>
      </p:sp>
      <p:sp>
        <p:nvSpPr>
          <p:cNvPr id="372" name="Google Shape;372;p29">
            <a:extLst>
              <a:ext uri="{FF2B5EF4-FFF2-40B4-BE49-F238E27FC236}">
                <a16:creationId xmlns:a16="http://schemas.microsoft.com/office/drawing/2014/main" id="{9FD20CCD-6371-A51E-94F6-AFA4B08874B1}"/>
              </a:ext>
            </a:extLst>
          </p:cNvPr>
          <p:cNvSpPr txBox="1"/>
          <p:nvPr/>
        </p:nvSpPr>
        <p:spPr>
          <a:xfrm>
            <a:off x="4571988"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 Diploma</a:t>
            </a: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Helvetica Neue"/>
                <a:ea typeface="Helvetica Neue"/>
                <a:cs typeface="Helvetica Neue"/>
                <a:sym typeface="Helvetica Neue"/>
              </a:rPr>
              <a:t>e.g. Business, Small Business Management</a:t>
            </a:r>
            <a:endParaRPr sz="600" b="0" i="0" u="none" strike="noStrike" cap="none">
              <a:solidFill>
                <a:schemeClr val="lt1"/>
              </a:solidFill>
              <a:latin typeface="Helvetica Neue"/>
              <a:ea typeface="Helvetica Neue"/>
              <a:cs typeface="Helvetica Neue"/>
              <a:sym typeface="Helvetica Neue"/>
            </a:endParaRPr>
          </a:p>
        </p:txBody>
      </p:sp>
      <p:sp>
        <p:nvSpPr>
          <p:cNvPr id="373" name="Google Shape;373;p29">
            <a:extLst>
              <a:ext uri="{FF2B5EF4-FFF2-40B4-BE49-F238E27FC236}">
                <a16:creationId xmlns:a16="http://schemas.microsoft.com/office/drawing/2014/main" id="{B52A4645-390D-03DC-5881-2F8646CC263E}"/>
              </a:ext>
            </a:extLst>
          </p:cNvPr>
          <p:cNvSpPr txBox="1"/>
          <p:nvPr/>
        </p:nvSpPr>
        <p:spPr>
          <a:xfrm>
            <a:off x="6579725"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University Degree</a:t>
            </a:r>
            <a:endParaRPr sz="700" b="0" i="0" u="none" strike="noStrike" cap="none">
              <a:solidFill>
                <a:schemeClr val="lt1"/>
              </a:solidFill>
              <a:latin typeface="Helvetica Neue"/>
              <a:ea typeface="Helvetica Neue"/>
              <a:cs typeface="Helvetica Neue"/>
              <a:sym typeface="Helvetica Neue"/>
            </a:endParaRPr>
          </a:p>
        </p:txBody>
      </p:sp>
      <p:sp>
        <p:nvSpPr>
          <p:cNvPr id="374" name="Google Shape;374;p29">
            <a:extLst>
              <a:ext uri="{FF2B5EF4-FFF2-40B4-BE49-F238E27FC236}">
                <a16:creationId xmlns:a16="http://schemas.microsoft.com/office/drawing/2014/main" id="{AFA232C1-4B10-CDA0-B554-809B5CE506B2}"/>
              </a:ext>
            </a:extLst>
          </p:cNvPr>
          <p:cNvSpPr txBox="1"/>
          <p:nvPr/>
        </p:nvSpPr>
        <p:spPr>
          <a:xfrm>
            <a:off x="6579725"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Owner / Manager</a:t>
            </a:r>
            <a:endParaRPr sz="800" b="1" i="0" u="none" strike="noStrike" cap="none">
              <a:solidFill>
                <a:schemeClr val="accent1"/>
              </a:solidFill>
              <a:latin typeface="Helvetica Neue"/>
              <a:ea typeface="Helvetica Neue"/>
              <a:cs typeface="Helvetica Neue"/>
              <a:sym typeface="Helvetica Neue"/>
            </a:endParaRPr>
          </a:p>
        </p:txBody>
      </p:sp>
      <p:sp>
        <p:nvSpPr>
          <p:cNvPr id="375" name="Google Shape;375;p29">
            <a:extLst>
              <a:ext uri="{FF2B5EF4-FFF2-40B4-BE49-F238E27FC236}">
                <a16:creationId xmlns:a16="http://schemas.microsoft.com/office/drawing/2014/main" id="{5F8F4A9C-2A69-BA33-3C24-AC226FAA1BE3}"/>
              </a:ext>
            </a:extLst>
          </p:cNvPr>
          <p:cNvSpPr txBox="1"/>
          <p:nvPr/>
        </p:nvSpPr>
        <p:spPr>
          <a:xfrm>
            <a:off x="6579725" y="31398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Accountant</a:t>
            </a:r>
            <a:endParaRPr sz="800" b="1" i="0" u="none" strike="noStrike" cap="none">
              <a:solidFill>
                <a:schemeClr val="accent1"/>
              </a:solidFill>
              <a:latin typeface="Helvetica Neue"/>
              <a:ea typeface="Helvetica Neue"/>
              <a:cs typeface="Helvetica Neue"/>
              <a:sym typeface="Helvetica Neue"/>
            </a:endParaRPr>
          </a:p>
        </p:txBody>
      </p:sp>
      <p:sp>
        <p:nvSpPr>
          <p:cNvPr id="376" name="Google Shape;376;p29">
            <a:extLst>
              <a:ext uri="{FF2B5EF4-FFF2-40B4-BE49-F238E27FC236}">
                <a16:creationId xmlns:a16="http://schemas.microsoft.com/office/drawing/2014/main" id="{EA121DD9-5C73-6CA4-81F2-75E32E285BAD}"/>
              </a:ext>
            </a:extLst>
          </p:cNvPr>
          <p:cNvSpPr txBox="1"/>
          <p:nvPr/>
        </p:nvSpPr>
        <p:spPr>
          <a:xfrm>
            <a:off x="6579725" y="3570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Advisor</a:t>
            </a:r>
            <a:endParaRPr sz="800" b="1" i="0" u="none" strike="noStrike" cap="none">
              <a:solidFill>
                <a:schemeClr val="accent1"/>
              </a:solidFill>
              <a:latin typeface="Helvetica Neue"/>
              <a:ea typeface="Helvetica Neue"/>
              <a:cs typeface="Helvetica Neue"/>
              <a:sym typeface="Helvetica Neue"/>
            </a:endParaRPr>
          </a:p>
        </p:txBody>
      </p:sp>
      <p:cxnSp>
        <p:nvCxnSpPr>
          <p:cNvPr id="377" name="Google Shape;377;p29">
            <a:extLst>
              <a:ext uri="{FF2B5EF4-FFF2-40B4-BE49-F238E27FC236}">
                <a16:creationId xmlns:a16="http://schemas.microsoft.com/office/drawing/2014/main" id="{7868595B-FB96-6035-2443-6DAA0D20A114}"/>
              </a:ext>
            </a:extLst>
          </p:cNvPr>
          <p:cNvCxnSpPr>
            <a:stCxn id="371" idx="2"/>
            <a:endCxn id="372" idx="0"/>
          </p:cNvCxnSpPr>
          <p:nvPr/>
        </p:nvCxnSpPr>
        <p:spPr>
          <a:xfrm rot="5400000">
            <a:off x="5757200" y="1094275"/>
            <a:ext cx="413700" cy="9843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378" name="Google Shape;378;p29">
            <a:extLst>
              <a:ext uri="{FF2B5EF4-FFF2-40B4-BE49-F238E27FC236}">
                <a16:creationId xmlns:a16="http://schemas.microsoft.com/office/drawing/2014/main" id="{BCC37A00-C3A4-9C6F-3F3B-F8928B1FFE51}"/>
              </a:ext>
            </a:extLst>
          </p:cNvPr>
          <p:cNvCxnSpPr>
            <a:stCxn id="371" idx="2"/>
            <a:endCxn id="373" idx="0"/>
          </p:cNvCxnSpPr>
          <p:nvPr/>
        </p:nvCxnSpPr>
        <p:spPr>
          <a:xfrm rot="-5400000" flipH="1">
            <a:off x="6761150" y="1074625"/>
            <a:ext cx="413700" cy="10236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379" name="Google Shape;379;p29">
            <a:extLst>
              <a:ext uri="{FF2B5EF4-FFF2-40B4-BE49-F238E27FC236}">
                <a16:creationId xmlns:a16="http://schemas.microsoft.com/office/drawing/2014/main" id="{9B9A4C09-55BF-A871-2D4F-30C80EA980DC}"/>
              </a:ext>
            </a:extLst>
          </p:cNvPr>
          <p:cNvCxnSpPr>
            <a:stCxn id="373" idx="3"/>
            <a:endCxn id="374" idx="3"/>
          </p:cNvCxnSpPr>
          <p:nvPr/>
        </p:nvCxnSpPr>
        <p:spPr>
          <a:xfrm>
            <a:off x="8379725"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0" name="Google Shape;380;p29">
            <a:extLst>
              <a:ext uri="{FF2B5EF4-FFF2-40B4-BE49-F238E27FC236}">
                <a16:creationId xmlns:a16="http://schemas.microsoft.com/office/drawing/2014/main" id="{60D16DED-0137-4399-83A7-FC3F9A9A412B}"/>
              </a:ext>
            </a:extLst>
          </p:cNvPr>
          <p:cNvCxnSpPr>
            <a:stCxn id="373" idx="3"/>
            <a:endCxn id="375" idx="3"/>
          </p:cNvCxnSpPr>
          <p:nvPr/>
        </p:nvCxnSpPr>
        <p:spPr>
          <a:xfrm>
            <a:off x="8379725" y="2144225"/>
            <a:ext cx="600" cy="11793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1" name="Google Shape;381;p29">
            <a:extLst>
              <a:ext uri="{FF2B5EF4-FFF2-40B4-BE49-F238E27FC236}">
                <a16:creationId xmlns:a16="http://schemas.microsoft.com/office/drawing/2014/main" id="{B68DF99B-F6EC-E7C6-4293-2C2000C36BEF}"/>
              </a:ext>
            </a:extLst>
          </p:cNvPr>
          <p:cNvCxnSpPr>
            <a:stCxn id="373" idx="3"/>
            <a:endCxn id="376" idx="3"/>
          </p:cNvCxnSpPr>
          <p:nvPr/>
        </p:nvCxnSpPr>
        <p:spPr>
          <a:xfrm>
            <a:off x="8379725" y="2144225"/>
            <a:ext cx="600" cy="16095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382" name="Google Shape;382;p29">
            <a:extLst>
              <a:ext uri="{FF2B5EF4-FFF2-40B4-BE49-F238E27FC236}">
                <a16:creationId xmlns:a16="http://schemas.microsoft.com/office/drawing/2014/main" id="{7EE7972E-F8D5-1F21-888C-6B0B85783C4A}"/>
              </a:ext>
            </a:extLst>
          </p:cNvPr>
          <p:cNvSpPr txBox="1"/>
          <p:nvPr/>
        </p:nvSpPr>
        <p:spPr>
          <a:xfrm>
            <a:off x="6579725" y="40066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Marketing Manager</a:t>
            </a:r>
            <a:endParaRPr sz="800" b="1" i="0" u="none" strike="noStrike" cap="none">
              <a:solidFill>
                <a:schemeClr val="accent1"/>
              </a:solidFill>
              <a:latin typeface="Helvetica Neue"/>
              <a:ea typeface="Helvetica Neue"/>
              <a:cs typeface="Helvetica Neue"/>
              <a:sym typeface="Helvetica Neue"/>
            </a:endParaRPr>
          </a:p>
        </p:txBody>
      </p:sp>
      <p:sp>
        <p:nvSpPr>
          <p:cNvPr id="383" name="Google Shape;383;p29">
            <a:extLst>
              <a:ext uri="{FF2B5EF4-FFF2-40B4-BE49-F238E27FC236}">
                <a16:creationId xmlns:a16="http://schemas.microsoft.com/office/drawing/2014/main" id="{B0AACC4B-FCB4-A51E-B6E5-D0285B7C31AB}"/>
              </a:ext>
            </a:extLst>
          </p:cNvPr>
          <p:cNvSpPr txBox="1"/>
          <p:nvPr/>
        </p:nvSpPr>
        <p:spPr>
          <a:xfrm>
            <a:off x="4572000"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Development Manager</a:t>
            </a:r>
            <a:endParaRPr sz="800" b="1" i="0" u="none" strike="noStrike" cap="none">
              <a:solidFill>
                <a:schemeClr val="accent1"/>
              </a:solidFill>
              <a:latin typeface="Helvetica Neue"/>
              <a:ea typeface="Helvetica Neue"/>
              <a:cs typeface="Helvetica Neue"/>
              <a:sym typeface="Helvetica Neue"/>
            </a:endParaRPr>
          </a:p>
        </p:txBody>
      </p:sp>
      <p:sp>
        <p:nvSpPr>
          <p:cNvPr id="384" name="Google Shape;384;p29">
            <a:extLst>
              <a:ext uri="{FF2B5EF4-FFF2-40B4-BE49-F238E27FC236}">
                <a16:creationId xmlns:a16="http://schemas.microsoft.com/office/drawing/2014/main" id="{20ECAAE7-1A5F-FDE1-0F47-5955C06493CC}"/>
              </a:ext>
            </a:extLst>
          </p:cNvPr>
          <p:cNvSpPr txBox="1"/>
          <p:nvPr/>
        </p:nvSpPr>
        <p:spPr>
          <a:xfrm>
            <a:off x="4572000" y="31462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Customer Service Manager</a:t>
            </a:r>
            <a:endParaRPr sz="800" b="1" i="0" u="none" strike="noStrike" cap="none">
              <a:solidFill>
                <a:schemeClr val="accent1"/>
              </a:solidFill>
              <a:latin typeface="Helvetica Neue"/>
              <a:ea typeface="Helvetica Neue"/>
              <a:cs typeface="Helvetica Neue"/>
              <a:sym typeface="Helvetica Neue"/>
            </a:endParaRPr>
          </a:p>
        </p:txBody>
      </p:sp>
      <p:cxnSp>
        <p:nvCxnSpPr>
          <p:cNvPr id="385" name="Google Shape;385;p29">
            <a:extLst>
              <a:ext uri="{FF2B5EF4-FFF2-40B4-BE49-F238E27FC236}">
                <a16:creationId xmlns:a16="http://schemas.microsoft.com/office/drawing/2014/main" id="{CACACEED-007C-9AD0-1142-5DB049CDA78B}"/>
              </a:ext>
            </a:extLst>
          </p:cNvPr>
          <p:cNvCxnSpPr>
            <a:stCxn id="372" idx="1"/>
            <a:endCxn id="383" idx="1"/>
          </p:cNvCxnSpPr>
          <p:nvPr/>
        </p:nvCxnSpPr>
        <p:spPr>
          <a:xfrm>
            <a:off x="4571988"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6" name="Google Shape;386;p29">
            <a:extLst>
              <a:ext uri="{FF2B5EF4-FFF2-40B4-BE49-F238E27FC236}">
                <a16:creationId xmlns:a16="http://schemas.microsoft.com/office/drawing/2014/main" id="{B3BF1684-9F26-D38B-4483-9A331708B7F4}"/>
              </a:ext>
            </a:extLst>
          </p:cNvPr>
          <p:cNvCxnSpPr>
            <a:stCxn id="372" idx="1"/>
            <a:endCxn id="384" idx="1"/>
          </p:cNvCxnSpPr>
          <p:nvPr/>
        </p:nvCxnSpPr>
        <p:spPr>
          <a:xfrm>
            <a:off x="4571988" y="2144225"/>
            <a:ext cx="600" cy="11856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7" name="Google Shape;387;p29">
            <a:extLst>
              <a:ext uri="{FF2B5EF4-FFF2-40B4-BE49-F238E27FC236}">
                <a16:creationId xmlns:a16="http://schemas.microsoft.com/office/drawing/2014/main" id="{0BD1A1AF-162E-D571-A4D9-8FA4577D9FEA}"/>
              </a:ext>
            </a:extLst>
          </p:cNvPr>
          <p:cNvCxnSpPr>
            <a:stCxn id="373" idx="3"/>
            <a:endCxn id="382" idx="3"/>
          </p:cNvCxnSpPr>
          <p:nvPr/>
        </p:nvCxnSpPr>
        <p:spPr>
          <a:xfrm>
            <a:off x="8379725" y="2144225"/>
            <a:ext cx="600" cy="20460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388" name="Google Shape;388;p29">
            <a:extLst>
              <a:ext uri="{FF2B5EF4-FFF2-40B4-BE49-F238E27FC236}">
                <a16:creationId xmlns:a16="http://schemas.microsoft.com/office/drawing/2014/main" id="{F6DBAA6E-565D-CFC7-9C41-48F33B5B37D7}"/>
              </a:ext>
            </a:extLst>
          </p:cNvPr>
          <p:cNvSpPr txBox="1"/>
          <p:nvPr/>
        </p:nvSpPr>
        <p:spPr>
          <a:xfrm>
            <a:off x="5163602" y="238425"/>
            <a:ext cx="3714366" cy="92333"/>
          </a:xfrm>
          <a:prstGeom prst="rect">
            <a:avLst/>
          </a:prstGeom>
          <a:noFill/>
          <a:ln>
            <a:noFill/>
          </a:ln>
        </p:spPr>
        <p:txBody>
          <a:bodyPr spcFirstLastPara="1" wrap="square" lIns="0" tIns="0" rIns="0" bIns="0" anchor="t" anchorCtr="0">
            <a:spAutoFit/>
          </a:bodyPr>
          <a:lstStyle/>
          <a:p>
            <a:pPr algn="r">
              <a:buSzPts val="600"/>
            </a:pPr>
            <a:r>
              <a:rPr lang="en-US"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endParaRPr sz="600" b="0" i="0" u="none" strike="noStrike" cap="none" dirty="0">
              <a:solidFill>
                <a:srgbClr val="999999"/>
              </a:solidFill>
              <a:latin typeface="Helvetica Neue"/>
              <a:ea typeface="Helvetica Neue"/>
              <a:cs typeface="Helvetica Neue"/>
              <a:sym typeface="Helvetica Neue"/>
            </a:endParaRPr>
          </a:p>
        </p:txBody>
      </p:sp>
      <p:sp>
        <p:nvSpPr>
          <p:cNvPr id="389" name="Google Shape;389;p29">
            <a:extLst>
              <a:ext uri="{FF2B5EF4-FFF2-40B4-BE49-F238E27FC236}">
                <a16:creationId xmlns:a16="http://schemas.microsoft.com/office/drawing/2014/main" id="{24D8D2B0-4BB9-F6A3-BA64-D278E72C2E91}"/>
              </a:ext>
            </a:extLst>
          </p:cNvPr>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390" name="Google Shape;390;p29">
            <a:extLst>
              <a:ext uri="{FF2B5EF4-FFF2-40B4-BE49-F238E27FC236}">
                <a16:creationId xmlns:a16="http://schemas.microsoft.com/office/drawing/2014/main" id="{B4591E06-175D-9C4F-1527-50D27D85D0A8}"/>
              </a:ext>
            </a:extLst>
          </p:cNvPr>
          <p:cNvSpPr txBox="1">
            <a:spLocks noGrp="1"/>
          </p:cNvSpPr>
          <p:nvPr>
            <p:ph type="body" idx="1"/>
          </p:nvPr>
        </p:nvSpPr>
        <p:spPr>
          <a:xfrm>
            <a:off x="4657952" y="1492986"/>
            <a:ext cx="1011300" cy="264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dirty="0">
                <a:solidFill>
                  <a:schemeClr val="accent1"/>
                </a:solidFill>
              </a:rPr>
              <a:t>Via another RTO</a:t>
            </a:r>
            <a:endParaRPr sz="600" dirty="0">
              <a:solidFill>
                <a:schemeClr val="accent1"/>
              </a:solidFill>
            </a:endParaRPr>
          </a:p>
        </p:txBody>
      </p:sp>
    </p:spTree>
    <p:extLst>
      <p:ext uri="{BB962C8B-B14F-4D97-AF65-F5344CB8AC3E}">
        <p14:creationId xmlns:p14="http://schemas.microsoft.com/office/powerpoint/2010/main" val="3482483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Google Shape;395;p31"/>
          <p:cNvSpPr txBox="1">
            <a:spLocks noGrp="1"/>
          </p:cNvSpPr>
          <p:nvPr>
            <p:ph type="title" idx="4294967295"/>
          </p:nvPr>
        </p:nvSpPr>
        <p:spPr>
          <a:xfrm>
            <a:off x="1216200" y="1293225"/>
            <a:ext cx="6711600" cy="2044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BSB30120 Certificate III in Business &amp; SIT20122 Certificate II in Tourism</a:t>
            </a:r>
            <a:endParaRPr sz="4300" b="1">
              <a:solidFill>
                <a:schemeClr val="lt1"/>
              </a:solidFill>
            </a:endParaRPr>
          </a:p>
        </p:txBody>
      </p:sp>
      <p:sp>
        <p:nvSpPr>
          <p:cNvPr id="396" name="Google Shape;396;p31"/>
          <p:cNvSpPr/>
          <p:nvPr/>
        </p:nvSpPr>
        <p:spPr>
          <a:xfrm>
            <a:off x="3254024" y="709625"/>
            <a:ext cx="2635947"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BUSINESS &amp; TOURISM</a:t>
            </a:r>
          </a:p>
        </p:txBody>
      </p:sp>
      <p:pic>
        <p:nvPicPr>
          <p:cNvPr id="397" name="Google Shape;397;p31"/>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32"/>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403" name="Google Shape;403;p32"/>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04" name="Google Shape;404;p32"/>
          <p:cNvSpPr txBox="1">
            <a:spLocks noGrp="1"/>
          </p:cNvSpPr>
          <p:nvPr>
            <p:ph type="body" idx="1"/>
          </p:nvPr>
        </p:nvSpPr>
        <p:spPr>
          <a:xfrm>
            <a:off x="317025" y="1466325"/>
            <a:ext cx="3956400" cy="2911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050" dirty="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environments at the school - involving the delivery of a range of projects and services within the school community.</a:t>
            </a:r>
            <a:endParaRPr sz="105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050" dirty="0">
                <a:solidFill>
                  <a:schemeClr val="lt1"/>
                </a:solidFill>
                <a:latin typeface="Helvetica Neue Light"/>
                <a:ea typeface="Helvetica Neue Light"/>
                <a:cs typeface="Helvetica Neue Light"/>
                <a:sym typeface="Helvetica Neue Light"/>
              </a:rPr>
              <a:t>Graduates will be competent in a range of essential business skills including; customer service, personal and team effectiveness, critical thinking, business technology and documents, sourcing and presenting information, workplace health and safety, social and cultural sensitivity and participating in sustainable work practices.</a:t>
            </a:r>
            <a:endParaRPr sz="105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050" dirty="0">
                <a:solidFill>
                  <a:schemeClr val="lt1"/>
                </a:solidFill>
                <a:latin typeface="Helvetica Neue Light"/>
                <a:ea typeface="Helvetica Neue Light"/>
                <a:cs typeface="Helvetica Neue Light"/>
                <a:sym typeface="Helvetica Neue Light"/>
              </a:rPr>
              <a:t>This program also includes the following: </a:t>
            </a:r>
            <a:endParaRPr sz="1050" dirty="0">
              <a:solidFill>
                <a:schemeClr val="lt1"/>
              </a:solidFill>
              <a:latin typeface="Helvetica Neue Light"/>
              <a:ea typeface="Helvetica Neue Light"/>
              <a:cs typeface="Helvetica Neue Light"/>
              <a:sym typeface="Helvetica Neue Light"/>
            </a:endParaRPr>
          </a:p>
          <a:p>
            <a:pPr marL="457200" lvl="0" indent="-295275" algn="l" rtl="0">
              <a:lnSpc>
                <a:spcPct val="110000"/>
              </a:lnSpc>
              <a:spcBef>
                <a:spcPts val="1000"/>
              </a:spcBef>
              <a:spcAft>
                <a:spcPts val="0"/>
              </a:spcAft>
              <a:buClr>
                <a:schemeClr val="lt1"/>
              </a:buClr>
              <a:buSzPts val="1050"/>
              <a:buFont typeface="Helvetica Neue Light"/>
              <a:buChar char="●"/>
            </a:pPr>
            <a:r>
              <a:rPr lang="en-GB" sz="1050" dirty="0">
                <a:solidFill>
                  <a:schemeClr val="lt1"/>
                </a:solidFill>
                <a:latin typeface="Helvetica Neue Light"/>
                <a:ea typeface="Helvetica Neue Light"/>
                <a:cs typeface="Helvetica Neue Light"/>
                <a:sym typeface="Helvetica Neue Light"/>
              </a:rPr>
              <a:t>Student opportunities to design for a new product or service as part of our (non-accredited) Entrepreneurship Project - Binnacle Boss</a:t>
            </a:r>
            <a:endParaRPr sz="1050" dirty="0">
              <a:solidFill>
                <a:schemeClr val="lt1"/>
              </a:solidFill>
              <a:latin typeface="Helvetica Neue Light"/>
              <a:ea typeface="Helvetica Neue Light"/>
              <a:cs typeface="Helvetica Neue Light"/>
              <a:sym typeface="Helvetica Neue Light"/>
            </a:endParaRPr>
          </a:p>
          <a:p>
            <a:pPr marL="457200" lvl="0" indent="-295275" algn="l" rtl="0">
              <a:lnSpc>
                <a:spcPct val="110000"/>
              </a:lnSpc>
              <a:spcBef>
                <a:spcPts val="0"/>
              </a:spcBef>
              <a:spcAft>
                <a:spcPts val="0"/>
              </a:spcAft>
              <a:buClr>
                <a:schemeClr val="lt1"/>
              </a:buClr>
              <a:buSzPts val="1050"/>
              <a:buFont typeface="Helvetica Neue Light"/>
              <a:buChar char="●"/>
            </a:pPr>
            <a:r>
              <a:rPr lang="en-GB" sz="1050" dirty="0">
                <a:solidFill>
                  <a:schemeClr val="lt1"/>
                </a:solidFill>
                <a:latin typeface="Helvetica Neue Light"/>
                <a:ea typeface="Helvetica Neue Light"/>
                <a:cs typeface="Helvetica Neue Light"/>
                <a:sym typeface="Helvetica Neue Light"/>
              </a:rPr>
              <a:t>Participation in a Tourism-related Industry Discovery </a:t>
            </a:r>
            <a:endParaRPr sz="1050" dirty="0">
              <a:solidFill>
                <a:schemeClr val="lt1"/>
              </a:solidFill>
              <a:latin typeface="Helvetica Neue Light"/>
              <a:ea typeface="Helvetica Neue Light"/>
              <a:cs typeface="Helvetica Neue Light"/>
              <a:sym typeface="Helvetica Neue Light"/>
            </a:endParaRPr>
          </a:p>
        </p:txBody>
      </p:sp>
      <p:sp>
        <p:nvSpPr>
          <p:cNvPr id="405" name="Google Shape;405;p32"/>
          <p:cNvSpPr txBox="1">
            <a:spLocks noGrp="1"/>
          </p:cNvSpPr>
          <p:nvPr>
            <p:ph type="title"/>
          </p:nvPr>
        </p:nvSpPr>
        <p:spPr>
          <a:xfrm>
            <a:off x="317025" y="443588"/>
            <a:ext cx="3829500" cy="107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300" b="1">
                <a:solidFill>
                  <a:schemeClr val="lt1"/>
                </a:solidFill>
              </a:rPr>
              <a:t>BSB30120 Certificate III in Business + SIT20122 Certificate II in Tourism</a:t>
            </a:r>
            <a:endParaRPr sz="2300" b="1">
              <a:solidFill>
                <a:schemeClr val="lt1"/>
              </a:solidFill>
            </a:endParaRPr>
          </a:p>
        </p:txBody>
      </p:sp>
      <p:graphicFrame>
        <p:nvGraphicFramePr>
          <p:cNvPr id="406" name="Google Shape;406;p32"/>
          <p:cNvGraphicFramePr/>
          <p:nvPr>
            <p:extLst>
              <p:ext uri="{D42A27DB-BD31-4B8C-83A1-F6EECF244321}">
                <p14:modId xmlns:p14="http://schemas.microsoft.com/office/powerpoint/2010/main" val="2690044256"/>
              </p:ext>
            </p:extLst>
          </p:nvPr>
        </p:nvGraphicFramePr>
        <p:xfrm>
          <a:off x="4890450" y="666188"/>
          <a:ext cx="3879000" cy="4005435"/>
        </p:xfrm>
        <a:graphic>
          <a:graphicData uri="http://schemas.openxmlformats.org/drawingml/2006/table">
            <a:tbl>
              <a:tblPr>
                <a:noFill/>
                <a:tableStyleId>{C0517D2A-F2E8-4710-99ED-7CF952D529ED}</a:tableStyleId>
              </a:tblPr>
              <a:tblGrid>
                <a:gridCol w="1488075">
                  <a:extLst>
                    <a:ext uri="{9D8B030D-6E8A-4147-A177-3AD203B41FA5}">
                      <a16:colId xmlns:a16="http://schemas.microsoft.com/office/drawing/2014/main" val="20000"/>
                    </a:ext>
                  </a:extLst>
                </a:gridCol>
                <a:gridCol w="2390925">
                  <a:extLst>
                    <a:ext uri="{9D8B030D-6E8A-4147-A177-3AD203B41FA5}">
                      <a16:colId xmlns:a16="http://schemas.microsoft.com/office/drawing/2014/main" val="20001"/>
                    </a:ext>
                  </a:extLst>
                </a:gridCol>
              </a:tblGrid>
              <a:tr h="4175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2-Year Format</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10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Dual Qualification - 2</a:t>
                      </a:r>
                      <a:r>
                        <a:rPr lang="en-GB" sz="900" b="1">
                          <a:latin typeface="Helvetica Neue"/>
                          <a:ea typeface="Helvetica Neue"/>
                          <a:cs typeface="Helvetica Neue"/>
                          <a:sym typeface="Helvetica Neue"/>
                        </a:rPr>
                        <a:t>1</a:t>
                      </a:r>
                      <a:r>
                        <a:rPr lang="en-GB" sz="900" b="1" u="none" strike="noStrike" cap="none">
                          <a:latin typeface="Helvetica Neue"/>
                          <a:ea typeface="Helvetica Neue"/>
                          <a:cs typeface="Helvetica Neue"/>
                          <a:sym typeface="Helvetica Neue"/>
                        </a:rPr>
                        <a:t> Units</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a:latin typeface="Helvetica Neue"/>
                          <a:ea typeface="Helvetica Neue"/>
                          <a:cs typeface="Helvetica Neue"/>
                          <a:sym typeface="Helvetica Neue"/>
                        </a:rPr>
                        <a:t>*plus 2 ‘Optional Additional’ units</a:t>
                      </a:r>
                      <a:endParaRPr sz="9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010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11 and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39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$395.00</a:t>
                      </a:r>
                      <a:r>
                        <a:rPr lang="en-GB" sz="900" u="none" strike="noStrike" cap="none" dirty="0">
                          <a:latin typeface="Helvetica Neue"/>
                          <a:ea typeface="Helvetica Neue"/>
                          <a:cs typeface="Helvetica Neue"/>
                          <a:sym typeface="Helvetica Neue"/>
                        </a:rPr>
                        <a:t> per person (Cert II entry</a:t>
                      </a:r>
                      <a:endParaRPr sz="900" u="none" strike="noStrike" cap="none" dirty="0">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u="none" strike="noStrike" cap="none" dirty="0">
                          <a:latin typeface="Helvetica Neue"/>
                          <a:ea typeface="Helvetica Neue"/>
                          <a:cs typeface="Helvetica Neue"/>
                          <a:sym typeface="Helvetica Neue"/>
                        </a:rPr>
                        <a:t>qualification = $345.00 + Cert III Gap Fee</a:t>
                      </a:r>
                      <a:endParaRPr sz="900" u="none" strike="noStrike" cap="none" dirty="0">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u="none" strike="noStrike" cap="none" dirty="0">
                          <a:latin typeface="Helvetica Neue"/>
                          <a:ea typeface="Helvetica Neue"/>
                          <a:cs typeface="Helvetica Neue"/>
                          <a:sym typeface="Helvetica Neue"/>
                        </a:rPr>
                        <a:t>= $50.00)</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10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07" name="Google Shape;407;p32"/>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3"/>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413" name="Google Shape;413;p33"/>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414" name="Google Shape;414;p33"/>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15" name="Google Shape;415;p33"/>
          <p:cNvSpPr txBox="1">
            <a:spLocks noGrp="1"/>
          </p:cNvSpPr>
          <p:nvPr>
            <p:ph type="body" idx="1"/>
          </p:nvPr>
        </p:nvSpPr>
        <p:spPr>
          <a:xfrm>
            <a:off x="4979625" y="2241525"/>
            <a:ext cx="3670500" cy="10020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dirty="0">
                <a:solidFill>
                  <a:schemeClr val="lt1"/>
                </a:solidFill>
              </a:rPr>
              <a:t>BSB30120 Certificate III in Business + SIT20122 Certificate II in Tourism (max. 10 QCE Credits)</a:t>
            </a:r>
            <a:endParaRPr sz="1200" dirty="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dirty="0">
                <a:solidFill>
                  <a:schemeClr val="lt1"/>
                </a:solidFill>
              </a:rPr>
              <a:t>Successful completion of the Certificate III in Business may contribute towards a student’s Australian Tertiary Admission Rank (ATAR)</a:t>
            </a:r>
            <a:endParaRPr sz="1200" dirty="0">
              <a:solidFill>
                <a:schemeClr val="lt1"/>
              </a:solidFill>
            </a:endParaRPr>
          </a:p>
        </p:txBody>
      </p:sp>
      <p:sp>
        <p:nvSpPr>
          <p:cNvPr id="416" name="Google Shape;416;p33"/>
          <p:cNvSpPr txBox="1">
            <a:spLocks noGrp="1"/>
          </p:cNvSpPr>
          <p:nvPr>
            <p:ph type="title"/>
          </p:nvPr>
        </p:nvSpPr>
        <p:spPr>
          <a:xfrm>
            <a:off x="5092125" y="12425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417" name="Google Shape;417;p33"/>
          <p:cNvSpPr txBox="1"/>
          <p:nvPr/>
        </p:nvSpPr>
        <p:spPr>
          <a:xfrm>
            <a:off x="6241550" y="238425"/>
            <a:ext cx="26364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EFEFEF"/>
              </a:solidFill>
              <a:latin typeface="Helvetica Neue"/>
              <a:ea typeface="Helvetica Neue"/>
              <a:cs typeface="Helvetica Neue"/>
              <a:sym typeface="Helvetica Neue"/>
            </a:endParaRPr>
          </a:p>
        </p:txBody>
      </p:sp>
      <p:pic>
        <p:nvPicPr>
          <p:cNvPr id="419" name="Google Shape;419;p33"/>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20" name="Google Shape;420;p33"/>
          <p:cNvSpPr txBox="1">
            <a:spLocks noGrp="1"/>
          </p:cNvSpPr>
          <p:nvPr>
            <p:ph type="body" idx="1"/>
          </p:nvPr>
        </p:nvSpPr>
        <p:spPr>
          <a:xfrm>
            <a:off x="5092125" y="4179025"/>
            <a:ext cx="3229800" cy="46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900" i="1">
                <a:solidFill>
                  <a:schemeClr val="lt1"/>
                </a:solidFill>
              </a:rPr>
              <a:t>*Students eligible for an Australian Tertiary Admission Rank (ATAR) may be able to use their completed Certificate III to contribute towards their ATAR. For more information contact your VET Coordinator.</a:t>
            </a:r>
            <a:endParaRPr sz="900" i="1">
              <a:solidFill>
                <a:schemeClr val="lt1"/>
              </a:solidFill>
            </a:endParaRPr>
          </a:p>
        </p:txBody>
      </p:sp>
      <p:pic>
        <p:nvPicPr>
          <p:cNvPr id="3" name="Picture 2">
            <a:extLst>
              <a:ext uri="{FF2B5EF4-FFF2-40B4-BE49-F238E27FC236}">
                <a16:creationId xmlns:a16="http://schemas.microsoft.com/office/drawing/2014/main" id="{5BB9CF2B-ADE1-2530-72AD-C15DD1F5E854}"/>
              </a:ext>
            </a:extLst>
          </p:cNvPr>
          <p:cNvPicPr>
            <a:picLocks noChangeAspect="1"/>
          </p:cNvPicPr>
          <p:nvPr/>
        </p:nvPicPr>
        <p:blipFill>
          <a:blip r:embed="rId5"/>
          <a:srcRect l="22302" r="17255"/>
          <a:stretch/>
        </p:blipFill>
        <p:spPr>
          <a:xfrm>
            <a:off x="0" y="0"/>
            <a:ext cx="4676007" cy="51606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p:nvPr/>
        </p:nvSpPr>
        <p:spPr>
          <a:xfrm>
            <a:off x="-25" y="-50"/>
            <a:ext cx="91440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txBox="1">
            <a:spLocks noGrp="1"/>
          </p:cNvSpPr>
          <p:nvPr>
            <p:ph type="body" idx="1"/>
          </p:nvPr>
        </p:nvSpPr>
        <p:spPr>
          <a:xfrm>
            <a:off x="614400" y="1819525"/>
            <a:ext cx="3250500" cy="1743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100"/>
              <a:buNone/>
            </a:pPr>
            <a:r>
              <a:rPr lang="en-GB" sz="1200">
                <a:solidFill>
                  <a:srgbClr val="FFFFFF"/>
                </a:solidFill>
                <a:latin typeface="Helvetica Neue Light"/>
                <a:ea typeface="Helvetica Neue Light"/>
                <a:cs typeface="Helvetica Neue Light"/>
                <a:sym typeface="Helvetica Neue Light"/>
              </a:rPr>
              <a:t>Binnacle Training are leaders in VET in schools, enabling teachers with quality programs and support; equipping students with skills to navigate a successful future. We are united in our commitment to ‘raising the bar’ with the following highlights showcasing our impressive record:</a:t>
            </a:r>
            <a:endParaRPr sz="1200">
              <a:solidFill>
                <a:srgbClr val="FFFFFF"/>
              </a:solidFill>
              <a:latin typeface="Helvetica Neue Light"/>
              <a:ea typeface="Helvetica Neue Light"/>
              <a:cs typeface="Helvetica Neue Light"/>
              <a:sym typeface="Helvetica Neue Light"/>
            </a:endParaRPr>
          </a:p>
        </p:txBody>
      </p:sp>
      <p:sp>
        <p:nvSpPr>
          <p:cNvPr id="83" name="Google Shape;83;p4"/>
          <p:cNvSpPr txBox="1">
            <a:spLocks noGrp="1"/>
          </p:cNvSpPr>
          <p:nvPr>
            <p:ph type="title"/>
          </p:nvPr>
        </p:nvSpPr>
        <p:spPr>
          <a:xfrm>
            <a:off x="614400" y="826925"/>
            <a:ext cx="3250500" cy="84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2180" b="1">
                <a:solidFill>
                  <a:schemeClr val="lt1"/>
                </a:solidFill>
              </a:rPr>
              <a:t>WHY STUDY WITH BINNACLE TRAINING? </a:t>
            </a:r>
            <a:endParaRPr sz="2180" b="1">
              <a:solidFill>
                <a:schemeClr val="lt1"/>
              </a:solidFill>
            </a:endParaRPr>
          </a:p>
        </p:txBody>
      </p:sp>
      <p:graphicFrame>
        <p:nvGraphicFramePr>
          <p:cNvPr id="84" name="Google Shape;84;p4"/>
          <p:cNvGraphicFramePr/>
          <p:nvPr>
            <p:extLst>
              <p:ext uri="{D42A27DB-BD31-4B8C-83A1-F6EECF244321}">
                <p14:modId xmlns:p14="http://schemas.microsoft.com/office/powerpoint/2010/main" val="2948817849"/>
              </p:ext>
            </p:extLst>
          </p:nvPr>
        </p:nvGraphicFramePr>
        <p:xfrm>
          <a:off x="4413875" y="563675"/>
          <a:ext cx="3869000" cy="4016125"/>
        </p:xfrm>
        <a:graphic>
          <a:graphicData uri="http://schemas.openxmlformats.org/drawingml/2006/table">
            <a:tbl>
              <a:tblPr>
                <a:noFill/>
                <a:tableStyleId>{C0517D2A-F2E8-4710-99ED-7CF952D529ED}</a:tableStyleId>
              </a:tblPr>
              <a:tblGrid>
                <a:gridCol w="1934500">
                  <a:extLst>
                    <a:ext uri="{9D8B030D-6E8A-4147-A177-3AD203B41FA5}">
                      <a16:colId xmlns:a16="http://schemas.microsoft.com/office/drawing/2014/main" val="20000"/>
                    </a:ext>
                  </a:extLst>
                </a:gridCol>
                <a:gridCol w="1934500">
                  <a:extLst>
                    <a:ext uri="{9D8B030D-6E8A-4147-A177-3AD203B41FA5}">
                      <a16:colId xmlns:a16="http://schemas.microsoft.com/office/drawing/2014/main" val="20001"/>
                    </a:ext>
                  </a:extLst>
                </a:gridCol>
              </a:tblGrid>
              <a:tr h="82215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dirty="0">
                          <a:solidFill>
                            <a:schemeClr val="lt1"/>
                          </a:solidFill>
                          <a:latin typeface="Helvetica Neue"/>
                          <a:ea typeface="Helvetica Neue"/>
                          <a:cs typeface="Helvetica Neue"/>
                          <a:sym typeface="Helvetica Neue"/>
                        </a:rPr>
                        <a:t>More than 19 Years of Experience Delivering VET in Schools</a:t>
                      </a:r>
                      <a:endParaRPr sz="1000" u="none" strike="noStrike" cap="none" dirty="0">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More than 500 Active Classes State-Wide</a:t>
                      </a:r>
                      <a:endParaRPr sz="1000" u="none" strike="sng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0"/>
                  </a:ext>
                </a:extLst>
              </a:tr>
              <a:tr h="101627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5 x National Recognised Certificate Pathways Offerings - Sport, Fitness, First Aid, Business &amp; Tourism PLUS Short Courses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15,000 Qualifications Issued Approximately Each Year</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1"/>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dirty="0">
                          <a:solidFill>
                            <a:schemeClr val="lt1"/>
                          </a:solidFill>
                          <a:latin typeface="Helvetica Neue"/>
                          <a:ea typeface="Helvetica Neue"/>
                          <a:cs typeface="Helvetica Neue"/>
                          <a:sym typeface="Helvetica Neue"/>
                        </a:rPr>
                        <a:t>Over 15 Certificate Programs Offered Each Year</a:t>
                      </a:r>
                      <a:endParaRPr sz="1000" u="none" strike="noStrike" cap="none" dirty="0">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dirty="0">
                          <a:solidFill>
                            <a:schemeClr val="lt1"/>
                          </a:solidFill>
                          <a:latin typeface="Helvetica Neue"/>
                          <a:ea typeface="Helvetica Neue"/>
                          <a:cs typeface="Helvetica Neue"/>
                          <a:sym typeface="Helvetica Neue"/>
                        </a:rPr>
                        <a:t>4 Office Locations - Ipswich, Brisbane, Rockhampton and Townsville</a:t>
                      </a:r>
                      <a:endParaRPr sz="1000" u="none" strike="noStrike" cap="none" dirty="0">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2"/>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250 Binnacle Partner Secondary Schools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Servicing Secondary Schools across Queensland &amp; ACT</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3"/>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800 Binnacle Program Deliverers</a:t>
                      </a:r>
                      <a:endParaRPr sz="1000" u="none" strike="sng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GB" sz="1000" u="none" strike="noStrike" cap="none" dirty="0">
                          <a:solidFill>
                            <a:schemeClr val="lt1"/>
                          </a:solidFill>
                          <a:latin typeface="Helvetica Neue"/>
                          <a:ea typeface="Helvetica Neue"/>
                          <a:cs typeface="Helvetica Neue"/>
                          <a:sym typeface="Helvetica Neue"/>
                        </a:rPr>
                        <a:t>91% Completion Rate</a:t>
                      </a:r>
                      <a:endParaRPr sz="1000" u="none" strike="noStrike" cap="none" dirty="0">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85" name="Google Shape;85;p4"/>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4"/>
        <p:cNvGrpSpPr/>
        <p:nvPr/>
      </p:nvGrpSpPr>
      <p:grpSpPr>
        <a:xfrm>
          <a:off x="0" y="0"/>
          <a:ext cx="0" cy="0"/>
          <a:chOff x="0" y="0"/>
          <a:chExt cx="0" cy="0"/>
        </a:xfrm>
      </p:grpSpPr>
      <p:pic>
        <p:nvPicPr>
          <p:cNvPr id="425" name="Google Shape;425;p34"/>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426" name="Google Shape;426;p34"/>
          <p:cNvGraphicFramePr/>
          <p:nvPr/>
        </p:nvGraphicFramePr>
        <p:xfrm>
          <a:off x="2282763" y="294738"/>
          <a:ext cx="3240525" cy="1033175"/>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1016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Introduction to the Business Services Industry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Introduction to Tourism</a:t>
                      </a:r>
                      <a:endParaRPr sz="80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01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Business Topics</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27" name="Google Shape;427;p34"/>
          <p:cNvGraphicFramePr/>
          <p:nvPr/>
        </p:nvGraphicFramePr>
        <p:xfrm>
          <a:off x="2282763" y="2867938"/>
          <a:ext cx="3240525" cy="151613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028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a:t>
                      </a:r>
                      <a:r>
                        <a:rPr lang="en-GB" sz="800" b="1">
                          <a:solidFill>
                            <a:schemeClr val="accent1"/>
                          </a:solidFill>
                          <a:latin typeface="Helvetica Neue"/>
                          <a:ea typeface="Helvetica Neue"/>
                          <a:cs typeface="Helvetica Neue"/>
                          <a:sym typeface="Helvetica Neue"/>
                        </a:rPr>
                        <a:t>3</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3087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u="none" strike="noStrike" cap="none">
                          <a:solidFill>
                            <a:srgbClr val="434343"/>
                          </a:solidFill>
                          <a:latin typeface="Helvetica Neue"/>
                          <a:ea typeface="Helvetica Neue"/>
                          <a:cs typeface="Helvetica Neue"/>
                          <a:sym typeface="Helvetica Neue"/>
                        </a:rPr>
                        <a:t>Providing Information to Visitors and Customers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u="none" strike="noStrike" cap="none">
                          <a:solidFill>
                            <a:srgbClr val="434343"/>
                          </a:solidFill>
                          <a:latin typeface="Helvetica Neue"/>
                          <a:ea typeface="Helvetica Neue"/>
                          <a:cs typeface="Helvetica Neue"/>
                          <a:sym typeface="Helvetica Neue"/>
                        </a:rPr>
                        <a:t>Interacting with Customers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Showing Social and Cultural Sensitivity in the Tourism Industry</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193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u="none" strike="noStrike" cap="none">
                          <a:solidFill>
                            <a:srgbClr val="434343"/>
                          </a:solidFill>
                          <a:latin typeface="Helvetica Neue"/>
                          <a:ea typeface="Helvetica Neue"/>
                          <a:cs typeface="Helvetica Neue"/>
                          <a:sym typeface="Helvetica Neue"/>
                        </a:rPr>
                        <a:t>Go! Travel ‘VIP’ Information Evening</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u="none" strike="noStrike" cap="none">
                          <a:solidFill>
                            <a:srgbClr val="434343"/>
                          </a:solidFill>
                          <a:latin typeface="Helvetica Neue"/>
                          <a:ea typeface="Helvetica Neue"/>
                          <a:cs typeface="Helvetica Neue"/>
                          <a:sym typeface="Helvetica Neue"/>
                        </a:rPr>
                        <a:t>Interact with Customers at the Go! Travel Agency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Show Social and Cultural Sensitivity in the Tourism Industry</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28" name="Google Shape;428;p34"/>
          <p:cNvGraphicFramePr/>
          <p:nvPr/>
        </p:nvGraphicFramePr>
        <p:xfrm>
          <a:off x="2282763" y="1398465"/>
          <a:ext cx="3240525" cy="139891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2</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09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u="none" strike="noStrike" cap="none">
                          <a:solidFill>
                            <a:srgbClr val="434343"/>
                          </a:solidFill>
                          <a:latin typeface="Helvetica Neue"/>
                          <a:ea typeface="Helvetica Neue"/>
                          <a:cs typeface="Helvetica Neue"/>
                          <a:sym typeface="Helvetica Neue"/>
                        </a:rPr>
                        <a:t>Source, Use and Present Information on the Tourism and Travel Industry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u="none" strike="noStrike" cap="none">
                          <a:solidFill>
                            <a:srgbClr val="434343"/>
                          </a:solidFill>
                          <a:latin typeface="Helvetica Neue"/>
                          <a:ea typeface="Helvetica Neue"/>
                          <a:cs typeface="Helvetica Neue"/>
                          <a:sym typeface="Helvetica Neue"/>
                        </a:rPr>
                        <a:t>Public Activities and Events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Business Software Applications and Research</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207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Business Start-Up Research</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Tourism Industry Research</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Present Information at an Industry Event</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29" name="Google Shape;429;p34"/>
          <p:cNvGraphicFramePr/>
          <p:nvPr/>
        </p:nvGraphicFramePr>
        <p:xfrm>
          <a:off x="5794575" y="263054"/>
          <a:ext cx="3141975" cy="913730"/>
        </p:xfrm>
        <a:graphic>
          <a:graphicData uri="http://schemas.openxmlformats.org/drawingml/2006/table">
            <a:tbl>
              <a:tblPr>
                <a:noFill/>
                <a:tableStyleId>{C0517D2A-F2E8-4710-99ED-7CF952D529ED}</a:tableStyleId>
              </a:tblPr>
              <a:tblGrid>
                <a:gridCol w="607275">
                  <a:extLst>
                    <a:ext uri="{9D8B030D-6E8A-4147-A177-3AD203B41FA5}">
                      <a16:colId xmlns:a16="http://schemas.microsoft.com/office/drawing/2014/main" val="20000"/>
                    </a:ext>
                  </a:extLst>
                </a:gridCol>
                <a:gridCol w="25347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a:t>
                      </a:r>
                      <a:r>
                        <a:rPr lang="en-GB" sz="800" b="1">
                          <a:solidFill>
                            <a:schemeClr val="accent1"/>
                          </a:solidFill>
                          <a:latin typeface="Helvetica Neue"/>
                          <a:ea typeface="Helvetica Neue"/>
                          <a:cs typeface="Helvetica Neue"/>
                          <a:sym typeface="Helvetica Neue"/>
                        </a:rPr>
                        <a:t>4</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782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u="none" strike="noStrike" cap="none">
                          <a:solidFill>
                            <a:srgbClr val="434343"/>
                          </a:solidFill>
                          <a:latin typeface="Helvetica Neue"/>
                          <a:ea typeface="Helvetica Neue"/>
                          <a:cs typeface="Helvetica Neue"/>
                          <a:sym typeface="Helvetica Neue"/>
                        </a:rPr>
                        <a:t>Workplace Health and Safety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Sustainable Work Practices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1931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WHS Processes at the ‘Go! Regional’ Travel Expo</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30" name="Google Shape;430;p34"/>
          <p:cNvGraphicFramePr/>
          <p:nvPr/>
        </p:nvGraphicFramePr>
        <p:xfrm>
          <a:off x="5783475" y="1254750"/>
          <a:ext cx="3164175" cy="901110"/>
        </p:xfrm>
        <a:graphic>
          <a:graphicData uri="http://schemas.openxmlformats.org/drawingml/2006/table">
            <a:tbl>
              <a:tblPr>
                <a:noFill/>
                <a:tableStyleId>{C0517D2A-F2E8-4710-99ED-7CF952D529ED}</a:tableStyleId>
              </a:tblPr>
              <a:tblGrid>
                <a:gridCol w="618375">
                  <a:extLst>
                    <a:ext uri="{9D8B030D-6E8A-4147-A177-3AD203B41FA5}">
                      <a16:colId xmlns:a16="http://schemas.microsoft.com/office/drawing/2014/main" val="20000"/>
                    </a:ext>
                  </a:extLst>
                </a:gridCol>
                <a:gridCol w="2545800">
                  <a:extLst>
                    <a:ext uri="{9D8B030D-6E8A-4147-A177-3AD203B41FA5}">
                      <a16:colId xmlns:a16="http://schemas.microsoft.com/office/drawing/2014/main" val="20001"/>
                    </a:ext>
                  </a:extLst>
                </a:gridCol>
              </a:tblGrid>
              <a:tr h="205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5</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2853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u="none" strike="noStrike" cap="none">
                          <a:solidFill>
                            <a:srgbClr val="434343"/>
                          </a:solidFill>
                          <a:latin typeface="Helvetica Neue"/>
                          <a:ea typeface="Helvetica Neue"/>
                          <a:cs typeface="Helvetica Neue"/>
                          <a:sym typeface="Helvetica Neue"/>
                        </a:rPr>
                        <a:t>Inclusive Work Practices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Engage in </a:t>
                      </a:r>
                      <a:r>
                        <a:rPr lang="en-GB" sz="800" u="none" strike="noStrike" cap="none">
                          <a:solidFill>
                            <a:srgbClr val="434343"/>
                          </a:solidFill>
                          <a:latin typeface="Helvetica Neue"/>
                          <a:ea typeface="Helvetica Neue"/>
                          <a:cs typeface="Helvetica Neue"/>
                          <a:sym typeface="Helvetica Neue"/>
                        </a:rPr>
                        <a:t>Workplace Communication</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1859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50" u="none" strike="noStrike" cap="none">
                          <a:solidFill>
                            <a:srgbClr val="434343"/>
                          </a:solidFill>
                          <a:latin typeface="Helvetica Neue"/>
                          <a:ea typeface="Helvetica Neue"/>
                          <a:cs typeface="Helvetica Neue"/>
                          <a:sym typeface="Helvetica Neue"/>
                        </a:rPr>
                        <a:t>Inclusivity and Communication in the Workplace</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31" name="Google Shape;431;p34"/>
          <p:cNvGraphicFramePr/>
          <p:nvPr/>
        </p:nvGraphicFramePr>
        <p:xfrm>
          <a:off x="5790875" y="2233838"/>
          <a:ext cx="3149375" cy="917435"/>
        </p:xfrm>
        <a:graphic>
          <a:graphicData uri="http://schemas.openxmlformats.org/drawingml/2006/table">
            <a:tbl>
              <a:tblPr>
                <a:noFill/>
                <a:tableStyleId>{C0517D2A-F2E8-4710-99ED-7CF952D529ED}</a:tableStyleId>
              </a:tblPr>
              <a:tblGrid>
                <a:gridCol w="610975">
                  <a:extLst>
                    <a:ext uri="{9D8B030D-6E8A-4147-A177-3AD203B41FA5}">
                      <a16:colId xmlns:a16="http://schemas.microsoft.com/office/drawing/2014/main" val="20000"/>
                    </a:ext>
                  </a:extLst>
                </a:gridCol>
                <a:gridCol w="25384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6</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2112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Work in a Team</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Critical Thinking Skills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1976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Critical Thinking at Go! Travel</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32" name="Google Shape;432;p34"/>
          <p:cNvGraphicFramePr/>
          <p:nvPr/>
        </p:nvGraphicFramePr>
        <p:xfrm>
          <a:off x="5794575" y="3226588"/>
          <a:ext cx="3149375" cy="931885"/>
        </p:xfrm>
        <a:graphic>
          <a:graphicData uri="http://schemas.openxmlformats.org/drawingml/2006/table">
            <a:tbl>
              <a:tblPr>
                <a:noFill/>
                <a:tableStyleId>{C0517D2A-F2E8-4710-99ED-7CF952D529ED}</a:tableStyleId>
              </a:tblPr>
              <a:tblGrid>
                <a:gridCol w="607275">
                  <a:extLst>
                    <a:ext uri="{9D8B030D-6E8A-4147-A177-3AD203B41FA5}">
                      <a16:colId xmlns:a16="http://schemas.microsoft.com/office/drawing/2014/main" val="20000"/>
                    </a:ext>
                  </a:extLst>
                </a:gridCol>
                <a:gridCol w="25421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a:solidFill>
                            <a:schemeClr val="accent1"/>
                          </a:solidFill>
                          <a:latin typeface="Helvetica Neue"/>
                          <a:ea typeface="Helvetica Neue"/>
                          <a:cs typeface="Helvetica Neue"/>
                          <a:sym typeface="Helvetica Neue"/>
                        </a:rPr>
                        <a:t>PART 1</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Designing and Prod</a:t>
                      </a:r>
                      <a:r>
                        <a:rPr lang="en-GB" sz="800">
                          <a:solidFill>
                            <a:srgbClr val="434343"/>
                          </a:solidFill>
                          <a:latin typeface="Helvetica Neue"/>
                          <a:ea typeface="Helvetica Neue"/>
                          <a:cs typeface="Helvetica Neue"/>
                          <a:sym typeface="Helvetica Neue"/>
                        </a:rPr>
                        <a:t>ucing Business Documents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Producing Simple Documents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Binnacle Boss - Business Proposal</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433" name="Google Shape;433;p34"/>
          <p:cNvSpPr txBox="1">
            <a:spLocks noGrp="1"/>
          </p:cNvSpPr>
          <p:nvPr>
            <p:ph type="title"/>
          </p:nvPr>
        </p:nvSpPr>
        <p:spPr>
          <a:xfrm>
            <a:off x="238475" y="2726025"/>
            <a:ext cx="1784100" cy="79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BSB30120 Certificate III in Business + SIT20122 Certificate II in Tourism</a:t>
            </a:r>
            <a:endParaRPr sz="1100">
              <a:solidFill>
                <a:schemeClr val="lt1"/>
              </a:solidFill>
            </a:endParaRPr>
          </a:p>
        </p:txBody>
      </p:sp>
      <p:sp>
        <p:nvSpPr>
          <p:cNvPr id="434" name="Google Shape;434;p34"/>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
        <p:nvSpPr>
          <p:cNvPr id="435" name="Google Shape;435;p34"/>
          <p:cNvSpPr txBox="1"/>
          <p:nvPr/>
        </p:nvSpPr>
        <p:spPr>
          <a:xfrm>
            <a:off x="6248075" y="48600"/>
            <a:ext cx="26364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EFEFEF"/>
              </a:solidFill>
              <a:latin typeface="Helvetica Neue"/>
              <a:ea typeface="Helvetica Neue"/>
              <a:cs typeface="Helvetica Neue"/>
              <a:sym typeface="Helvetica Neue"/>
            </a:endParaRPr>
          </a:p>
        </p:txBody>
      </p:sp>
      <p:graphicFrame>
        <p:nvGraphicFramePr>
          <p:cNvPr id="436" name="Google Shape;436;p34"/>
          <p:cNvGraphicFramePr/>
          <p:nvPr/>
        </p:nvGraphicFramePr>
        <p:xfrm>
          <a:off x="5794575" y="4262188"/>
          <a:ext cx="3141975" cy="809965"/>
        </p:xfrm>
        <a:graphic>
          <a:graphicData uri="http://schemas.openxmlformats.org/drawingml/2006/table">
            <a:tbl>
              <a:tblPr>
                <a:noFill/>
                <a:tableStyleId>{C0517D2A-F2E8-4710-99ED-7CF952D529ED}</a:tableStyleId>
              </a:tblPr>
              <a:tblGrid>
                <a:gridCol w="607275">
                  <a:extLst>
                    <a:ext uri="{9D8B030D-6E8A-4147-A177-3AD203B41FA5}">
                      <a16:colId xmlns:a16="http://schemas.microsoft.com/office/drawing/2014/main" val="20000"/>
                    </a:ext>
                  </a:extLst>
                </a:gridCol>
                <a:gridCol w="25347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 </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a:solidFill>
                            <a:schemeClr val="accent1"/>
                          </a:solidFill>
                          <a:latin typeface="Helvetica Neue"/>
                          <a:ea typeface="Helvetica Neue"/>
                          <a:cs typeface="Helvetica Neue"/>
                          <a:sym typeface="Helvetica Neue"/>
                        </a:rPr>
                        <a:t>PART 2</a:t>
                      </a:r>
                      <a:endParaRPr sz="800" b="1">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500" b="1">
                          <a:solidFill>
                            <a:schemeClr val="accent1"/>
                          </a:solidFill>
                          <a:latin typeface="Helvetica Neue"/>
                          <a:ea typeface="Helvetica Neue"/>
                          <a:cs typeface="Helvetica Neue"/>
                          <a:sym typeface="Helvetica Neue"/>
                        </a:rPr>
                        <a:t>(OPTIONAL)</a:t>
                      </a:r>
                      <a:endParaRPr sz="5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Designing and Prod</a:t>
                      </a:r>
                      <a:r>
                        <a:rPr lang="en-GB" sz="800">
                          <a:solidFill>
                            <a:srgbClr val="434343"/>
                          </a:solidFill>
                          <a:latin typeface="Helvetica Neue"/>
                          <a:ea typeface="Helvetica Neue"/>
                          <a:cs typeface="Helvetica Neue"/>
                          <a:sym typeface="Helvetica Neue"/>
                        </a:rPr>
                        <a:t>ucing Presentations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1"/>
                  </a:ext>
                </a:extLst>
              </a:tr>
              <a:tr h="21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Deliver a Focus Group Presentation</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443" name="Google Shape;443;p35"/>
          <p:cNvSpPr txBox="1">
            <a:spLocks noGrp="1"/>
          </p:cNvSpPr>
          <p:nvPr>
            <p:ph type="body" idx="1"/>
          </p:nvPr>
        </p:nvSpPr>
        <p:spPr>
          <a:xfrm>
            <a:off x="614400" y="1530450"/>
            <a:ext cx="3405600" cy="20826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Customer service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and teamwork effectiveness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Critical and creative thinking</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Inclusivity and effective communication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WHS and sustainability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Business technology and documentation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p:txBody>
      </p:sp>
      <p:sp>
        <p:nvSpPr>
          <p:cNvPr id="444" name="Google Shape;444;p35"/>
          <p:cNvSpPr txBox="1">
            <a:spLocks noGrp="1"/>
          </p:cNvSpPr>
          <p:nvPr>
            <p:ph type="title"/>
          </p:nvPr>
        </p:nvSpPr>
        <p:spPr>
          <a:xfrm>
            <a:off x="614400" y="894550"/>
            <a:ext cx="3199800" cy="511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445" name="Google Shape;445;p35"/>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46" name="Google Shape;446;p35"/>
          <p:cNvSpPr txBox="1"/>
          <p:nvPr/>
        </p:nvSpPr>
        <p:spPr>
          <a:xfrm>
            <a:off x="6241550" y="238425"/>
            <a:ext cx="26364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52F418E1-30E5-1BC3-DB63-DE62B2D58758}"/>
              </a:ext>
            </a:extLst>
          </p:cNvPr>
          <p:cNvPicPr>
            <a:picLocks noChangeAspect="1"/>
          </p:cNvPicPr>
          <p:nvPr/>
        </p:nvPicPr>
        <p:blipFill>
          <a:blip r:embed="rId4"/>
          <a:srcRect l="10673" r="34703"/>
          <a:stretch/>
        </p:blipFill>
        <p:spPr>
          <a:xfrm>
            <a:off x="4931833" y="0"/>
            <a:ext cx="4208122" cy="513909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6"/>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453" name="Google Shape;453;p36"/>
          <p:cNvSpPr txBox="1">
            <a:spLocks noGrp="1"/>
          </p:cNvSpPr>
          <p:nvPr>
            <p:ph type="body" idx="1"/>
          </p:nvPr>
        </p:nvSpPr>
        <p:spPr>
          <a:xfrm>
            <a:off x="518675" y="2119650"/>
            <a:ext cx="3615000" cy="17904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dirty="0">
                <a:solidFill>
                  <a:schemeClr val="lt1"/>
                </a:solidFill>
              </a:rPr>
              <a:t>Conducting projects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Completing Tourism and Business-related documents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Personal reflections and quizzes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Knowledge and knowledge extension activities</a:t>
            </a:r>
            <a:endParaRPr sz="1200" dirty="0">
              <a:solidFill>
                <a:schemeClr val="lt1"/>
              </a:solidFill>
            </a:endParaRPr>
          </a:p>
        </p:txBody>
      </p:sp>
      <p:sp>
        <p:nvSpPr>
          <p:cNvPr id="454" name="Google Shape;454;p36"/>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455" name="Google Shape;455;p36"/>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56" name="Google Shape;456;p36"/>
          <p:cNvSpPr txBox="1"/>
          <p:nvPr/>
        </p:nvSpPr>
        <p:spPr>
          <a:xfrm>
            <a:off x="6241550" y="238425"/>
            <a:ext cx="26364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A97510C7-ED71-A0D2-9709-1FA6F662B88E}"/>
              </a:ext>
            </a:extLst>
          </p:cNvPr>
          <p:cNvPicPr>
            <a:picLocks noChangeAspect="1"/>
          </p:cNvPicPr>
          <p:nvPr/>
        </p:nvPicPr>
        <p:blipFill>
          <a:blip r:embed="rId4"/>
          <a:srcRect l="4257" r="30699"/>
          <a:stretch/>
        </p:blipFill>
        <p:spPr>
          <a:xfrm>
            <a:off x="4128847" y="0"/>
            <a:ext cx="5015153" cy="51435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7"/>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462" name="Google Shape;462;p37"/>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63" name="Google Shape;463;p37"/>
          <p:cNvSpPr txBox="1"/>
          <p:nvPr/>
        </p:nvSpPr>
        <p:spPr>
          <a:xfrm>
            <a:off x="5738900" y="769675"/>
            <a:ext cx="1434600" cy="8562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Business + Certificate II in Tourism</a:t>
            </a:r>
            <a:endParaRPr sz="800" b="1" i="0" u="none" strike="noStrike" cap="none">
              <a:solidFill>
                <a:schemeClr val="lt1"/>
              </a:solidFill>
              <a:latin typeface="Helvetica Neue"/>
              <a:ea typeface="Helvetica Neue"/>
              <a:cs typeface="Helvetica Neue"/>
              <a:sym typeface="Helvetica Neue"/>
            </a:endParaRPr>
          </a:p>
        </p:txBody>
      </p:sp>
      <p:sp>
        <p:nvSpPr>
          <p:cNvPr id="464" name="Google Shape;464;p37"/>
          <p:cNvSpPr txBox="1"/>
          <p:nvPr/>
        </p:nvSpPr>
        <p:spPr>
          <a:xfrm>
            <a:off x="4571988"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 Diploma</a:t>
            </a: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Helvetica Neue"/>
                <a:ea typeface="Helvetica Neue"/>
                <a:cs typeface="Helvetica Neue"/>
                <a:sym typeface="Helvetica Neue"/>
              </a:rPr>
              <a:t>E.g. Business / Tourism</a:t>
            </a:r>
            <a:endParaRPr sz="600" b="0" i="0" u="none" strike="noStrike" cap="none">
              <a:solidFill>
                <a:schemeClr val="lt1"/>
              </a:solidFill>
              <a:latin typeface="Helvetica Neue"/>
              <a:ea typeface="Helvetica Neue"/>
              <a:cs typeface="Helvetica Neue"/>
              <a:sym typeface="Helvetica Neue"/>
            </a:endParaRPr>
          </a:p>
        </p:txBody>
      </p:sp>
      <p:sp>
        <p:nvSpPr>
          <p:cNvPr id="465" name="Google Shape;465;p37"/>
          <p:cNvSpPr txBox="1"/>
          <p:nvPr/>
        </p:nvSpPr>
        <p:spPr>
          <a:xfrm>
            <a:off x="6579725"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University Degree</a:t>
            </a:r>
            <a:endParaRPr sz="700" b="0" i="0" u="none" strike="noStrike" cap="none">
              <a:solidFill>
                <a:schemeClr val="lt1"/>
              </a:solidFill>
              <a:latin typeface="Helvetica Neue"/>
              <a:ea typeface="Helvetica Neue"/>
              <a:cs typeface="Helvetica Neue"/>
              <a:sym typeface="Helvetica Neue"/>
            </a:endParaRPr>
          </a:p>
        </p:txBody>
      </p:sp>
      <p:sp>
        <p:nvSpPr>
          <p:cNvPr id="466" name="Google Shape;466;p37"/>
          <p:cNvSpPr txBox="1"/>
          <p:nvPr/>
        </p:nvSpPr>
        <p:spPr>
          <a:xfrm>
            <a:off x="6579725"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Owner</a:t>
            </a:r>
            <a:endParaRPr sz="800" b="1" i="0" u="none" strike="noStrike" cap="none">
              <a:solidFill>
                <a:schemeClr val="accent1"/>
              </a:solidFill>
              <a:latin typeface="Helvetica Neue"/>
              <a:ea typeface="Helvetica Neue"/>
              <a:cs typeface="Helvetica Neue"/>
              <a:sym typeface="Helvetica Neue"/>
            </a:endParaRPr>
          </a:p>
        </p:txBody>
      </p:sp>
      <p:sp>
        <p:nvSpPr>
          <p:cNvPr id="467" name="Google Shape;467;p37"/>
          <p:cNvSpPr txBox="1"/>
          <p:nvPr/>
        </p:nvSpPr>
        <p:spPr>
          <a:xfrm>
            <a:off x="6579725" y="31398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Manager</a:t>
            </a:r>
            <a:endParaRPr sz="800" b="1" i="0" u="none" strike="noStrike" cap="none">
              <a:solidFill>
                <a:schemeClr val="accent1"/>
              </a:solidFill>
              <a:latin typeface="Helvetica Neue"/>
              <a:ea typeface="Helvetica Neue"/>
              <a:cs typeface="Helvetica Neue"/>
              <a:sym typeface="Helvetica Neue"/>
            </a:endParaRPr>
          </a:p>
        </p:txBody>
      </p:sp>
      <p:sp>
        <p:nvSpPr>
          <p:cNvPr id="468" name="Google Shape;468;p37"/>
          <p:cNvSpPr txBox="1"/>
          <p:nvPr/>
        </p:nvSpPr>
        <p:spPr>
          <a:xfrm>
            <a:off x="6579725" y="3570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Tourism Operator</a:t>
            </a:r>
            <a:endParaRPr sz="800" b="1" i="0" u="none" strike="noStrike" cap="none">
              <a:solidFill>
                <a:schemeClr val="accent1"/>
              </a:solidFill>
              <a:latin typeface="Helvetica Neue"/>
              <a:ea typeface="Helvetica Neue"/>
              <a:cs typeface="Helvetica Neue"/>
              <a:sym typeface="Helvetica Neue"/>
            </a:endParaRPr>
          </a:p>
        </p:txBody>
      </p:sp>
      <p:cxnSp>
        <p:nvCxnSpPr>
          <p:cNvPr id="469" name="Google Shape;469;p37"/>
          <p:cNvCxnSpPr>
            <a:stCxn id="463" idx="2"/>
            <a:endCxn id="464" idx="0"/>
          </p:cNvCxnSpPr>
          <p:nvPr/>
        </p:nvCxnSpPr>
        <p:spPr>
          <a:xfrm rot="5400000">
            <a:off x="5880350" y="1217425"/>
            <a:ext cx="167400" cy="984300"/>
          </a:xfrm>
          <a:prstGeom prst="bentConnector3">
            <a:avLst>
              <a:gd name="adj1" fmla="val 49985"/>
            </a:avLst>
          </a:prstGeom>
          <a:noFill/>
          <a:ln w="9525" cap="flat" cmpd="sng">
            <a:solidFill>
              <a:schemeClr val="accent1"/>
            </a:solidFill>
            <a:prstDash val="solid"/>
            <a:round/>
            <a:headEnd type="none" w="sm" len="sm"/>
            <a:tailEnd type="none" w="sm" len="sm"/>
          </a:ln>
        </p:spPr>
      </p:cxnSp>
      <p:cxnSp>
        <p:nvCxnSpPr>
          <p:cNvPr id="470" name="Google Shape;470;p37"/>
          <p:cNvCxnSpPr>
            <a:stCxn id="463" idx="2"/>
            <a:endCxn id="465" idx="0"/>
          </p:cNvCxnSpPr>
          <p:nvPr/>
        </p:nvCxnSpPr>
        <p:spPr>
          <a:xfrm rot="-5400000" flipH="1">
            <a:off x="6884300" y="1197775"/>
            <a:ext cx="167400" cy="1023600"/>
          </a:xfrm>
          <a:prstGeom prst="bentConnector3">
            <a:avLst>
              <a:gd name="adj1" fmla="val 49985"/>
            </a:avLst>
          </a:prstGeom>
          <a:noFill/>
          <a:ln w="9525" cap="flat" cmpd="sng">
            <a:solidFill>
              <a:schemeClr val="accent1"/>
            </a:solidFill>
            <a:prstDash val="solid"/>
            <a:round/>
            <a:headEnd type="none" w="sm" len="sm"/>
            <a:tailEnd type="none" w="sm" len="sm"/>
          </a:ln>
        </p:spPr>
      </p:cxnSp>
      <p:cxnSp>
        <p:nvCxnSpPr>
          <p:cNvPr id="471" name="Google Shape;471;p37"/>
          <p:cNvCxnSpPr>
            <a:stCxn id="465" idx="3"/>
            <a:endCxn id="466" idx="3"/>
          </p:cNvCxnSpPr>
          <p:nvPr/>
        </p:nvCxnSpPr>
        <p:spPr>
          <a:xfrm>
            <a:off x="8379725"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472" name="Google Shape;472;p37"/>
          <p:cNvCxnSpPr>
            <a:stCxn id="465" idx="3"/>
            <a:endCxn id="467" idx="3"/>
          </p:cNvCxnSpPr>
          <p:nvPr/>
        </p:nvCxnSpPr>
        <p:spPr>
          <a:xfrm>
            <a:off x="8379725" y="2144225"/>
            <a:ext cx="600" cy="11793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473" name="Google Shape;473;p37"/>
          <p:cNvCxnSpPr>
            <a:stCxn id="465" idx="3"/>
            <a:endCxn id="468" idx="3"/>
          </p:cNvCxnSpPr>
          <p:nvPr/>
        </p:nvCxnSpPr>
        <p:spPr>
          <a:xfrm>
            <a:off x="8379725" y="2144225"/>
            <a:ext cx="600" cy="16095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474" name="Google Shape;474;p37"/>
          <p:cNvSpPr txBox="1"/>
          <p:nvPr/>
        </p:nvSpPr>
        <p:spPr>
          <a:xfrm>
            <a:off x="6579725" y="40066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Marketing Manager</a:t>
            </a:r>
            <a:endParaRPr sz="800" b="1" i="0" u="none" strike="noStrike" cap="none">
              <a:solidFill>
                <a:schemeClr val="accent1"/>
              </a:solidFill>
              <a:latin typeface="Helvetica Neue"/>
              <a:ea typeface="Helvetica Neue"/>
              <a:cs typeface="Helvetica Neue"/>
              <a:sym typeface="Helvetica Neue"/>
            </a:endParaRPr>
          </a:p>
        </p:txBody>
      </p:sp>
      <p:sp>
        <p:nvSpPr>
          <p:cNvPr id="475" name="Google Shape;475;p37"/>
          <p:cNvSpPr txBox="1"/>
          <p:nvPr/>
        </p:nvSpPr>
        <p:spPr>
          <a:xfrm>
            <a:off x="4572000"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Development Manager</a:t>
            </a:r>
            <a:endParaRPr sz="800" b="1" i="0" u="none" strike="noStrike" cap="none">
              <a:solidFill>
                <a:schemeClr val="accent1"/>
              </a:solidFill>
              <a:latin typeface="Helvetica Neue"/>
              <a:ea typeface="Helvetica Neue"/>
              <a:cs typeface="Helvetica Neue"/>
              <a:sym typeface="Helvetica Neue"/>
            </a:endParaRPr>
          </a:p>
        </p:txBody>
      </p:sp>
      <p:sp>
        <p:nvSpPr>
          <p:cNvPr id="476" name="Google Shape;476;p37"/>
          <p:cNvSpPr txBox="1"/>
          <p:nvPr/>
        </p:nvSpPr>
        <p:spPr>
          <a:xfrm>
            <a:off x="4572000" y="31462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Customer Service Manager</a:t>
            </a:r>
            <a:endParaRPr sz="800" b="1" i="0" u="none" strike="noStrike" cap="none">
              <a:solidFill>
                <a:schemeClr val="accent1"/>
              </a:solidFill>
              <a:latin typeface="Helvetica Neue"/>
              <a:ea typeface="Helvetica Neue"/>
              <a:cs typeface="Helvetica Neue"/>
              <a:sym typeface="Helvetica Neue"/>
            </a:endParaRPr>
          </a:p>
        </p:txBody>
      </p:sp>
      <p:cxnSp>
        <p:nvCxnSpPr>
          <p:cNvPr id="477" name="Google Shape;477;p37"/>
          <p:cNvCxnSpPr>
            <a:stCxn id="464" idx="1"/>
            <a:endCxn id="475" idx="1"/>
          </p:cNvCxnSpPr>
          <p:nvPr/>
        </p:nvCxnSpPr>
        <p:spPr>
          <a:xfrm>
            <a:off x="4571988"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478" name="Google Shape;478;p37"/>
          <p:cNvCxnSpPr>
            <a:stCxn id="464" idx="1"/>
            <a:endCxn id="476" idx="1"/>
          </p:cNvCxnSpPr>
          <p:nvPr/>
        </p:nvCxnSpPr>
        <p:spPr>
          <a:xfrm>
            <a:off x="4571988" y="2144225"/>
            <a:ext cx="600" cy="11856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479" name="Google Shape;479;p37"/>
          <p:cNvCxnSpPr>
            <a:stCxn id="465" idx="3"/>
            <a:endCxn id="474" idx="3"/>
          </p:cNvCxnSpPr>
          <p:nvPr/>
        </p:nvCxnSpPr>
        <p:spPr>
          <a:xfrm>
            <a:off x="8379725" y="2144225"/>
            <a:ext cx="600" cy="20460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480" name="Google Shape;480;p37"/>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999999"/>
              </a:solidFill>
              <a:latin typeface="Helvetica Neue"/>
              <a:ea typeface="Helvetica Neue"/>
              <a:cs typeface="Helvetica Neue"/>
              <a:sym typeface="Helvetica Neue"/>
            </a:endParaRPr>
          </a:p>
        </p:txBody>
      </p:sp>
      <p:sp>
        <p:nvSpPr>
          <p:cNvPr id="481" name="Google Shape;481;p37"/>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482" name="Google Shape;482;p37"/>
          <p:cNvSpPr txBox="1">
            <a:spLocks noGrp="1"/>
          </p:cNvSpPr>
          <p:nvPr>
            <p:ph type="body" idx="1"/>
          </p:nvPr>
        </p:nvSpPr>
        <p:spPr>
          <a:xfrm>
            <a:off x="4657952" y="1493425"/>
            <a:ext cx="1011300" cy="264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dirty="0">
                <a:solidFill>
                  <a:schemeClr val="accent1"/>
                </a:solidFill>
              </a:rPr>
              <a:t>Via another RTO</a:t>
            </a:r>
            <a:endParaRPr sz="600" dirty="0">
              <a:solidFill>
                <a:schemeClr val="accen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6"/>
        <p:cNvGrpSpPr/>
        <p:nvPr/>
      </p:nvGrpSpPr>
      <p:grpSpPr>
        <a:xfrm>
          <a:off x="0" y="0"/>
          <a:ext cx="0" cy="0"/>
          <a:chOff x="0" y="0"/>
          <a:chExt cx="0" cy="0"/>
        </a:xfrm>
      </p:grpSpPr>
      <p:sp>
        <p:nvSpPr>
          <p:cNvPr id="487" name="Google Shape;487;p38"/>
          <p:cNvSpPr txBox="1">
            <a:spLocks noGrp="1"/>
          </p:cNvSpPr>
          <p:nvPr>
            <p:ph type="title" idx="4294967295"/>
          </p:nvPr>
        </p:nvSpPr>
        <p:spPr>
          <a:xfrm>
            <a:off x="1216200" y="1264325"/>
            <a:ext cx="6711600" cy="2044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Inclusivity and Communication in the Workplace (1-Term)</a:t>
            </a:r>
            <a:endParaRPr sz="4300" b="1">
              <a:solidFill>
                <a:schemeClr val="lt1"/>
              </a:solidFill>
            </a:endParaRPr>
          </a:p>
        </p:txBody>
      </p:sp>
      <p:sp>
        <p:nvSpPr>
          <p:cNvPr id="488" name="Google Shape;488;p38"/>
          <p:cNvSpPr/>
          <p:nvPr/>
        </p:nvSpPr>
        <p:spPr>
          <a:xfrm>
            <a:off x="3603337" y="609175"/>
            <a:ext cx="1937356"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SHORT COURSE</a:t>
            </a:r>
          </a:p>
        </p:txBody>
      </p:sp>
      <p:pic>
        <p:nvPicPr>
          <p:cNvPr id="489" name="Google Shape;489;p38"/>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39"/>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495" name="Google Shape;495;p39"/>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96" name="Google Shape;496;p39"/>
          <p:cNvSpPr txBox="1">
            <a:spLocks noGrp="1"/>
          </p:cNvSpPr>
          <p:nvPr>
            <p:ph type="body" idx="1"/>
          </p:nvPr>
        </p:nvSpPr>
        <p:spPr>
          <a:xfrm>
            <a:off x="346500" y="1495638"/>
            <a:ext cx="3879000" cy="29337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The 'Inclusivity and Communication in the Workplace' Short Course provides students with an opportunity to participate in a practical project which enables students to apply their knowledge and skills in communication and their ability to demonstrate social and cultural awareness. Students host a mini expo in the school environment accessing staff and peers as customers. They will also participate in a customer service role play activity proving they can interact with a customer and handle cross cultural misunderstandings.</a:t>
            </a:r>
            <a:endParaRPr sz="10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050" b="1">
                <a:solidFill>
                  <a:schemeClr val="lt1"/>
                </a:solidFill>
              </a:rPr>
              <a:t>This is a perfect short course for preparing senior students for customer service related vocation employment. </a:t>
            </a:r>
            <a:endParaRPr sz="1050" b="1">
              <a:solidFill>
                <a:schemeClr val="lt1"/>
              </a:solidFill>
            </a:endParaRPr>
          </a:p>
          <a:p>
            <a:pPr marL="0" lvl="0" indent="0" algn="l" rtl="0">
              <a:lnSpc>
                <a:spcPct val="110000"/>
              </a:lnSpc>
              <a:spcBef>
                <a:spcPts val="1000"/>
              </a:spcBef>
              <a:spcAft>
                <a:spcPts val="1000"/>
              </a:spcAft>
              <a:buSzPts val="1100"/>
              <a:buNone/>
            </a:pPr>
            <a:r>
              <a:rPr lang="en-GB" sz="1050">
                <a:solidFill>
                  <a:schemeClr val="lt1"/>
                </a:solidFill>
                <a:latin typeface="Helvetica Neue Light"/>
                <a:ea typeface="Helvetica Neue Light"/>
                <a:cs typeface="Helvetica Neue Light"/>
                <a:sym typeface="Helvetica Neue Light"/>
              </a:rPr>
              <a:t>*These units are also completed as part of the dual qualification BSB30120 Certificate III in Business + SIT20122 Certificate II in Tourism qualification - Term 4</a:t>
            </a:r>
            <a:endParaRPr sz="1050">
              <a:solidFill>
                <a:schemeClr val="lt1"/>
              </a:solidFill>
              <a:latin typeface="Helvetica Neue Light"/>
              <a:ea typeface="Helvetica Neue Light"/>
              <a:cs typeface="Helvetica Neue Light"/>
              <a:sym typeface="Helvetica Neue Light"/>
            </a:endParaRPr>
          </a:p>
        </p:txBody>
      </p:sp>
      <p:sp>
        <p:nvSpPr>
          <p:cNvPr id="497" name="Google Shape;497;p39"/>
          <p:cNvSpPr txBox="1">
            <a:spLocks noGrp="1"/>
          </p:cNvSpPr>
          <p:nvPr>
            <p:ph type="title"/>
          </p:nvPr>
        </p:nvSpPr>
        <p:spPr>
          <a:xfrm>
            <a:off x="317025" y="397713"/>
            <a:ext cx="3381600" cy="1174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300" b="1">
                <a:solidFill>
                  <a:schemeClr val="lt1"/>
                </a:solidFill>
              </a:rPr>
              <a:t>Inclusivity and Communication in the Workplace (1-Term)</a:t>
            </a:r>
            <a:endParaRPr sz="2300" b="1">
              <a:solidFill>
                <a:schemeClr val="lt1"/>
              </a:solidFill>
            </a:endParaRPr>
          </a:p>
        </p:txBody>
      </p:sp>
      <p:graphicFrame>
        <p:nvGraphicFramePr>
          <p:cNvPr id="498" name="Google Shape;498;p39"/>
          <p:cNvGraphicFramePr/>
          <p:nvPr>
            <p:extLst>
              <p:ext uri="{D42A27DB-BD31-4B8C-83A1-F6EECF244321}">
                <p14:modId xmlns:p14="http://schemas.microsoft.com/office/powerpoint/2010/main" val="2076448219"/>
              </p:ext>
            </p:extLst>
          </p:nvPr>
        </p:nvGraphicFramePr>
        <p:xfrm>
          <a:off x="4890450" y="733022"/>
          <a:ext cx="3799475" cy="3666806"/>
        </p:xfrm>
        <a:graphic>
          <a:graphicData uri="http://schemas.openxmlformats.org/drawingml/2006/table">
            <a:tbl>
              <a:tblPr>
                <a:noFill/>
                <a:tableStyleId>{C0517D2A-F2E8-4710-99ED-7CF952D529ED}</a:tableStyleId>
              </a:tblPr>
              <a:tblGrid>
                <a:gridCol w="1472025">
                  <a:extLst>
                    <a:ext uri="{9D8B030D-6E8A-4147-A177-3AD203B41FA5}">
                      <a16:colId xmlns:a16="http://schemas.microsoft.com/office/drawing/2014/main" val="20000"/>
                    </a:ext>
                  </a:extLst>
                </a:gridCol>
                <a:gridCol w="2327450">
                  <a:extLst>
                    <a:ext uri="{9D8B030D-6E8A-4147-A177-3AD203B41FA5}">
                      <a16:colId xmlns:a16="http://schemas.microsoft.com/office/drawing/2014/main" val="20001"/>
                    </a:ext>
                  </a:extLst>
                </a:gridCol>
              </a:tblGrid>
              <a:tr h="376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1-Term Format</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32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1-Timetabled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1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3 Units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918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Year 10 (or 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281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self directed online learning </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918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$75.00 </a:t>
                      </a:r>
                      <a:r>
                        <a:rPr lang="en-GB" sz="900" u="none" strike="noStrike" cap="none" dirty="0">
                          <a:latin typeface="Helvetica Neue"/>
                          <a:ea typeface="Helvetica Neue"/>
                          <a:cs typeface="Helvetica Neue"/>
                          <a:sym typeface="Helvetica Neue"/>
                        </a:rPr>
                        <a:t>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688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Maximum of 1 QCE Credits</a:t>
                      </a:r>
                      <a:endParaRPr sz="900" b="1" u="none" strike="noStrike" cap="none" dirty="0">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u="none" strike="noStrike" cap="none" dirty="0">
                          <a:latin typeface="Helvetica Neue"/>
                          <a:ea typeface="Helvetica Neue"/>
                          <a:cs typeface="Helvetica Neue"/>
                          <a:sym typeface="Helvetica Neue"/>
                        </a:rPr>
                        <a:t>3-Units of Competency towards SIT20122 Certificate II in Tourism</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99" name="Google Shape;499;p39"/>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Inclusivity and Communication in the Workplace (1-Term)</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3"/>
        <p:cNvGrpSpPr/>
        <p:nvPr/>
      </p:nvGrpSpPr>
      <p:grpSpPr>
        <a:xfrm>
          <a:off x="0" y="0"/>
          <a:ext cx="0" cy="0"/>
          <a:chOff x="0" y="0"/>
          <a:chExt cx="0" cy="0"/>
        </a:xfrm>
      </p:grpSpPr>
      <p:pic>
        <p:nvPicPr>
          <p:cNvPr id="504" name="Google Shape;504;p40"/>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505" name="Google Shape;505;p40"/>
          <p:cNvGraphicFramePr/>
          <p:nvPr/>
        </p:nvGraphicFramePr>
        <p:xfrm>
          <a:off x="4163725" y="1299288"/>
          <a:ext cx="3753425" cy="231636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31607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Plan and Participate in Workplace Communication</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Work Effectively with Individual Differences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Assess Use of Inclusive Practices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Communicate with Customers and Colleagues from Diverse Backgrounds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Address Cross-Cultural Misunderstandings</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2389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Inclusivity and Communication in the Workplace</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‘Go! Regional’ Travel Expo Display – Plan, Deliver and Review</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Show Social and Cultural Sensitivity in the Tourism Industry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Interact with Customers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Handling Cross-Cultural Misunderstandings (role play)</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506" name="Google Shape;506;p40"/>
          <p:cNvSpPr txBox="1">
            <a:spLocks noGrp="1"/>
          </p:cNvSpPr>
          <p:nvPr>
            <p:ph type="title"/>
          </p:nvPr>
        </p:nvSpPr>
        <p:spPr>
          <a:xfrm>
            <a:off x="484100" y="2359950"/>
            <a:ext cx="3084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Inclusivity and Communication in the Workplace (1-Term)</a:t>
            </a:r>
            <a:endParaRPr sz="1100">
              <a:solidFill>
                <a:schemeClr val="lt1"/>
              </a:solidFill>
            </a:endParaRPr>
          </a:p>
        </p:txBody>
      </p:sp>
      <p:sp>
        <p:nvSpPr>
          <p:cNvPr id="507" name="Google Shape;507;p40"/>
          <p:cNvSpPr txBox="1"/>
          <p:nvPr/>
        </p:nvSpPr>
        <p:spPr>
          <a:xfrm>
            <a:off x="468625" y="1892150"/>
            <a:ext cx="3100200" cy="52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
        <p:nvSpPr>
          <p:cNvPr id="508" name="Google Shape;508;p40"/>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Inclusivity and Communication in the Workplace (1-Term)</a:t>
            </a:r>
            <a:endParaRPr sz="600" b="0" i="0" u="none" strike="noStrike" cap="none">
              <a:solidFill>
                <a:srgbClr val="EFEFEF"/>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2"/>
        <p:cNvGrpSpPr/>
        <p:nvPr/>
      </p:nvGrpSpPr>
      <p:grpSpPr>
        <a:xfrm>
          <a:off x="0" y="0"/>
          <a:ext cx="0" cy="0"/>
          <a:chOff x="0" y="0"/>
          <a:chExt cx="0" cy="0"/>
        </a:xfrm>
      </p:grpSpPr>
      <p:sp>
        <p:nvSpPr>
          <p:cNvPr id="513" name="Google Shape;513;p41"/>
          <p:cNvSpPr txBox="1">
            <a:spLocks noGrp="1"/>
          </p:cNvSpPr>
          <p:nvPr>
            <p:ph type="title" idx="4294967295"/>
          </p:nvPr>
        </p:nvSpPr>
        <p:spPr>
          <a:xfrm>
            <a:off x="1216200" y="1567725"/>
            <a:ext cx="6711600" cy="1459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Technology in the Workplace  (1-Term)</a:t>
            </a:r>
            <a:endParaRPr sz="4300" b="1">
              <a:solidFill>
                <a:schemeClr val="lt1"/>
              </a:solidFill>
            </a:endParaRPr>
          </a:p>
        </p:txBody>
      </p:sp>
      <p:sp>
        <p:nvSpPr>
          <p:cNvPr id="514" name="Google Shape;514;p41"/>
          <p:cNvSpPr/>
          <p:nvPr/>
        </p:nvSpPr>
        <p:spPr>
          <a:xfrm>
            <a:off x="3603337" y="609175"/>
            <a:ext cx="1937356"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SHORT COURSE</a:t>
            </a:r>
          </a:p>
        </p:txBody>
      </p:sp>
      <p:pic>
        <p:nvPicPr>
          <p:cNvPr id="515" name="Google Shape;515;p41"/>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42"/>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521" name="Google Shape;521;p42"/>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22" name="Google Shape;522;p42"/>
          <p:cNvSpPr txBox="1">
            <a:spLocks noGrp="1"/>
          </p:cNvSpPr>
          <p:nvPr>
            <p:ph type="body" idx="1"/>
          </p:nvPr>
        </p:nvSpPr>
        <p:spPr>
          <a:xfrm>
            <a:off x="346500" y="1441897"/>
            <a:ext cx="3879000" cy="22044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This 2-Unit Short Course provides students with an opportunity to use business software applications and use digital technologies to communicate in the workplace. </a:t>
            </a:r>
            <a:endParaRPr sz="1250">
              <a:solidFill>
                <a:schemeClr val="lt1"/>
              </a:solidFill>
              <a:latin typeface="Helvetica Neue Light"/>
              <a:ea typeface="Helvetica Neue Light"/>
              <a:cs typeface="Helvetica Neue Light"/>
              <a:sym typeface="Helvetica Neue Light"/>
            </a:endParaRPr>
          </a:p>
          <a:p>
            <a:pPr marL="0" lvl="0" indent="0" algn="l" rtl="0">
              <a:lnSpc>
                <a:spcPct val="125000"/>
              </a:lnSpc>
              <a:spcBef>
                <a:spcPts val="100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Students will plan, draft and finalise presentation designs to present to peers. Students will collaborate in teams using an array of digital communications. These are skills that will assist in many areas of future work and study.</a:t>
            </a:r>
            <a:endParaRPr sz="1250">
              <a:solidFill>
                <a:schemeClr val="lt1"/>
              </a:solidFill>
              <a:latin typeface="Helvetica Neue Light"/>
              <a:ea typeface="Helvetica Neue Light"/>
              <a:cs typeface="Helvetica Neue Light"/>
              <a:sym typeface="Helvetica Neue Light"/>
            </a:endParaRPr>
          </a:p>
          <a:p>
            <a:pPr marL="0" lvl="0" indent="0" algn="l" rtl="0">
              <a:lnSpc>
                <a:spcPct val="125000"/>
              </a:lnSpc>
              <a:spcBef>
                <a:spcPts val="100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*These units of competency form part of Binnacle Training’s BSB20120 Certificate II in Workplace Skills.</a:t>
            </a:r>
            <a:endParaRPr sz="1250">
              <a:solidFill>
                <a:schemeClr val="lt1"/>
              </a:solidFill>
              <a:latin typeface="Helvetica Neue Light"/>
              <a:ea typeface="Helvetica Neue Light"/>
              <a:cs typeface="Helvetica Neue Light"/>
              <a:sym typeface="Helvetica Neue Light"/>
            </a:endParaRPr>
          </a:p>
          <a:p>
            <a:pPr marL="0" lvl="0" indent="0" algn="l" rtl="0">
              <a:lnSpc>
                <a:spcPct val="125000"/>
              </a:lnSpc>
              <a:spcBef>
                <a:spcPts val="1000"/>
              </a:spcBef>
              <a:spcAft>
                <a:spcPts val="1000"/>
              </a:spcAft>
              <a:buSzPts val="1100"/>
              <a:buNone/>
            </a:pPr>
            <a:endParaRPr sz="1050">
              <a:solidFill>
                <a:schemeClr val="lt1"/>
              </a:solidFill>
              <a:latin typeface="Helvetica Neue Light"/>
              <a:ea typeface="Helvetica Neue Light"/>
              <a:cs typeface="Helvetica Neue Light"/>
              <a:sym typeface="Helvetica Neue Light"/>
            </a:endParaRPr>
          </a:p>
        </p:txBody>
      </p:sp>
      <p:sp>
        <p:nvSpPr>
          <p:cNvPr id="523" name="Google Shape;523;p42"/>
          <p:cNvSpPr txBox="1">
            <a:spLocks noGrp="1"/>
          </p:cNvSpPr>
          <p:nvPr>
            <p:ph type="title"/>
          </p:nvPr>
        </p:nvSpPr>
        <p:spPr>
          <a:xfrm>
            <a:off x="346500" y="634820"/>
            <a:ext cx="3381600" cy="74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GB" sz="2300" b="1">
                <a:solidFill>
                  <a:schemeClr val="lt1"/>
                </a:solidFill>
              </a:rPr>
              <a:t>Technology in the Workplace (1-Term)</a:t>
            </a:r>
            <a:endParaRPr sz="2300" b="1">
              <a:solidFill>
                <a:schemeClr val="lt1"/>
              </a:solidFill>
            </a:endParaRPr>
          </a:p>
        </p:txBody>
      </p:sp>
      <p:graphicFrame>
        <p:nvGraphicFramePr>
          <p:cNvPr id="524" name="Google Shape;524;p42"/>
          <p:cNvGraphicFramePr/>
          <p:nvPr>
            <p:extLst>
              <p:ext uri="{D42A27DB-BD31-4B8C-83A1-F6EECF244321}">
                <p14:modId xmlns:p14="http://schemas.microsoft.com/office/powerpoint/2010/main" val="1346606589"/>
              </p:ext>
            </p:extLst>
          </p:nvPr>
        </p:nvGraphicFramePr>
        <p:xfrm>
          <a:off x="4890450" y="733022"/>
          <a:ext cx="3799475" cy="3646920"/>
        </p:xfrm>
        <a:graphic>
          <a:graphicData uri="http://schemas.openxmlformats.org/drawingml/2006/table">
            <a:tbl>
              <a:tblPr>
                <a:noFill/>
                <a:tableStyleId>{C0517D2A-F2E8-4710-99ED-7CF952D529ED}</a:tableStyleId>
              </a:tblPr>
              <a:tblGrid>
                <a:gridCol w="1472025">
                  <a:extLst>
                    <a:ext uri="{9D8B030D-6E8A-4147-A177-3AD203B41FA5}">
                      <a16:colId xmlns:a16="http://schemas.microsoft.com/office/drawing/2014/main" val="20000"/>
                    </a:ext>
                  </a:extLst>
                </a:gridCol>
                <a:gridCol w="2327450">
                  <a:extLst>
                    <a:ext uri="{9D8B030D-6E8A-4147-A177-3AD203B41FA5}">
                      <a16:colId xmlns:a16="http://schemas.microsoft.com/office/drawing/2014/main" val="20001"/>
                    </a:ext>
                  </a:extLst>
                </a:gridCol>
              </a:tblGrid>
              <a:tr h="376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1-Term Format</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32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1-Timetabled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1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2 Units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918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Year 10 (or 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281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self directed online learning </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918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$75.00 </a:t>
                      </a:r>
                      <a:r>
                        <a:rPr lang="en-GB" sz="900" u="none" strike="noStrike" cap="none" dirty="0">
                          <a:latin typeface="Helvetica Neue"/>
                          <a:ea typeface="Helvetica Neue"/>
                          <a:cs typeface="Helvetica Neue"/>
                          <a:sym typeface="Helvetica Neue"/>
                        </a:rPr>
                        <a:t>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688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0 QCE Credits</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25" name="Google Shape;525;p42"/>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Technology in the Workplace (1-Term)</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29"/>
        <p:cNvGrpSpPr/>
        <p:nvPr/>
      </p:nvGrpSpPr>
      <p:grpSpPr>
        <a:xfrm>
          <a:off x="0" y="0"/>
          <a:ext cx="0" cy="0"/>
          <a:chOff x="0" y="0"/>
          <a:chExt cx="0" cy="0"/>
        </a:xfrm>
      </p:grpSpPr>
      <p:pic>
        <p:nvPicPr>
          <p:cNvPr id="530" name="Google Shape;530;p43"/>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531" name="Google Shape;531;p43"/>
          <p:cNvGraphicFramePr/>
          <p:nvPr/>
        </p:nvGraphicFramePr>
        <p:xfrm>
          <a:off x="4163725" y="1647025"/>
          <a:ext cx="3753425" cy="195060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31607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Business Software Applications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Select and Prepare to Use Technology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Input and Process Information Data</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Finalise and Store Documents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Methods of Digital Communication</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Send and Receive Digital Communications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Managing Digital Communications</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2389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Travel Package Presentation</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532" name="Google Shape;532;p43"/>
          <p:cNvSpPr txBox="1">
            <a:spLocks noGrp="1"/>
          </p:cNvSpPr>
          <p:nvPr>
            <p:ph type="title"/>
          </p:nvPr>
        </p:nvSpPr>
        <p:spPr>
          <a:xfrm>
            <a:off x="484100" y="2359950"/>
            <a:ext cx="3084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Technology in the Workplace (1-Term)</a:t>
            </a:r>
            <a:endParaRPr sz="1100">
              <a:solidFill>
                <a:schemeClr val="lt1"/>
              </a:solidFill>
            </a:endParaRPr>
          </a:p>
        </p:txBody>
      </p:sp>
      <p:sp>
        <p:nvSpPr>
          <p:cNvPr id="533" name="Google Shape;533;p43"/>
          <p:cNvSpPr txBox="1"/>
          <p:nvPr/>
        </p:nvSpPr>
        <p:spPr>
          <a:xfrm>
            <a:off x="468625" y="1892150"/>
            <a:ext cx="3100200" cy="52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
        <p:nvSpPr>
          <p:cNvPr id="534" name="Google Shape;534;p43"/>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Technology in the Workplace (1-Term)</a:t>
            </a:r>
            <a:endParaRPr sz="600" b="0" i="0" u="none" strike="noStrike" cap="none">
              <a:solidFill>
                <a:srgbClr val="EFEFE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5"/>
          <p:cNvSpPr txBox="1">
            <a:spLocks noGrp="1"/>
          </p:cNvSpPr>
          <p:nvPr>
            <p:ph type="title" idx="4294967295"/>
          </p:nvPr>
        </p:nvSpPr>
        <p:spPr>
          <a:xfrm>
            <a:off x="383075" y="826950"/>
            <a:ext cx="3250500" cy="84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2180" b="1">
                <a:solidFill>
                  <a:schemeClr val="lt1"/>
                </a:solidFill>
              </a:rPr>
              <a:t>REAL SKILLS FOR REAL CAREERS</a:t>
            </a:r>
            <a:endParaRPr sz="2180" b="1">
              <a:solidFill>
                <a:schemeClr val="lt1"/>
              </a:solidFill>
            </a:endParaRPr>
          </a:p>
        </p:txBody>
      </p:sp>
      <p:pic>
        <p:nvPicPr>
          <p:cNvPr id="91" name="Google Shape;91;p5"/>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graphicFrame>
        <p:nvGraphicFramePr>
          <p:cNvPr id="92" name="Google Shape;92;p5"/>
          <p:cNvGraphicFramePr/>
          <p:nvPr/>
        </p:nvGraphicFramePr>
        <p:xfrm>
          <a:off x="3406125" y="826938"/>
          <a:ext cx="5256050" cy="3655625"/>
        </p:xfrm>
        <a:graphic>
          <a:graphicData uri="http://schemas.openxmlformats.org/drawingml/2006/table">
            <a:tbl>
              <a:tblPr>
                <a:noFill/>
                <a:tableStyleId>{C0517D2A-F2E8-4710-99ED-7CF952D529ED}</a:tableStyleId>
              </a:tblPr>
              <a:tblGrid>
                <a:gridCol w="2628025">
                  <a:extLst>
                    <a:ext uri="{9D8B030D-6E8A-4147-A177-3AD203B41FA5}">
                      <a16:colId xmlns:a16="http://schemas.microsoft.com/office/drawing/2014/main" val="20000"/>
                    </a:ext>
                  </a:extLst>
                </a:gridCol>
                <a:gridCol w="2628025">
                  <a:extLst>
                    <a:ext uri="{9D8B030D-6E8A-4147-A177-3AD203B41FA5}">
                      <a16:colId xmlns:a16="http://schemas.microsoft.com/office/drawing/2014/main" val="20001"/>
                    </a:ext>
                  </a:extLst>
                </a:gridCol>
              </a:tblGrid>
              <a:tr h="731125">
                <a:tc>
                  <a:txBody>
                    <a:bodyPr/>
                    <a:lstStyle/>
                    <a:p>
                      <a:pPr marL="0" marR="0" lvl="0" indent="0" algn="ctr" rtl="0">
                        <a:lnSpc>
                          <a:spcPct val="115000"/>
                        </a:lnSpc>
                        <a:spcBef>
                          <a:spcPts val="0"/>
                        </a:spcBef>
                        <a:spcAft>
                          <a:spcPts val="0"/>
                        </a:spcAft>
                        <a:buClr>
                          <a:srgbClr val="000000"/>
                        </a:buClr>
                        <a:buSzPts val="1100"/>
                        <a:buFont typeface="Arial"/>
                        <a:buNone/>
                      </a:pPr>
                      <a:r>
                        <a:rPr lang="en-GB" sz="1000" u="none" strike="noStrike" cap="none">
                          <a:solidFill>
                            <a:schemeClr val="lt1"/>
                          </a:solidFill>
                          <a:latin typeface="Helvetica Neue"/>
                          <a:ea typeface="Helvetica Neue"/>
                          <a:cs typeface="Helvetica Neue"/>
                          <a:sym typeface="Helvetica Neue"/>
                        </a:rPr>
                        <a:t>Custom-Built, Student and Teacher Friendly Online Learner Management System (LMS)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Flexible and Student-Friendly Programs Delivered in 1, 2 and 3-Year Formats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0"/>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Certificate Programs Purpose Built For Secondary Schools (Years 10-12) By Industry and Education Experts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Practical Learning and Project-Based Learning assisting students to acquire key enterprise skills for future world of work</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1"/>
                  </a:ext>
                </a:extLst>
              </a:tr>
              <a:tr h="731125">
                <a:tc>
                  <a:txBody>
                    <a:bodyPr/>
                    <a:lstStyle/>
                    <a:p>
                      <a:pPr marL="0" marR="0" lvl="0" indent="0" algn="ctr" rtl="0">
                        <a:lnSpc>
                          <a:spcPct val="100000"/>
                        </a:lnSpc>
                        <a:spcBef>
                          <a:spcPts val="0"/>
                        </a:spcBef>
                        <a:spcAft>
                          <a:spcPts val="0"/>
                        </a:spcAft>
                        <a:buClr>
                          <a:srgbClr val="000000"/>
                        </a:buClr>
                        <a:buSzPts val="1100"/>
                        <a:buFont typeface="Arial"/>
                        <a:buNone/>
                      </a:pPr>
                      <a:r>
                        <a:rPr lang="en-GB" sz="1000" u="none" strike="noStrike" cap="none">
                          <a:solidFill>
                            <a:schemeClr val="lt1"/>
                          </a:solidFill>
                          <a:latin typeface="Helvetica Neue"/>
                          <a:ea typeface="Helvetica Neue"/>
                          <a:cs typeface="Helvetica Neue"/>
                          <a:sym typeface="Helvetica Neue"/>
                        </a:rPr>
                        <a:t>Binnacle Certificate Programs Contribute to a students QCE Credits and ATAR Ranking</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Live and Up-To-The-Minute Student Feedback and Progress Reporting - Take the stress out of teacher marking</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2"/>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All Teaching and Assessment Resources Developed for Teachers to save your time and ‘Allow Teachers To Teach’</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World-class Teachers Professional Development Opportunities (Workshops, Webinars, ViSC Conference)</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3"/>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Programs Delivered By Industry-Qualified Trainer and Assessors (Teachers) in a familiar School Environment</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Dedicated Teacher and Customer Support Team - Direct Access to Program Management and Admin Support Team</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8"/>
        <p:cNvGrpSpPr/>
        <p:nvPr/>
      </p:nvGrpSpPr>
      <p:grpSpPr>
        <a:xfrm>
          <a:off x="0" y="0"/>
          <a:ext cx="0" cy="0"/>
          <a:chOff x="0" y="0"/>
          <a:chExt cx="0" cy="0"/>
        </a:xfrm>
      </p:grpSpPr>
      <p:sp>
        <p:nvSpPr>
          <p:cNvPr id="539" name="Google Shape;539;p44"/>
          <p:cNvSpPr txBox="1">
            <a:spLocks noGrp="1"/>
          </p:cNvSpPr>
          <p:nvPr>
            <p:ph type="title" idx="4294967295"/>
          </p:nvPr>
        </p:nvSpPr>
        <p:spPr>
          <a:xfrm>
            <a:off x="1216200" y="1329550"/>
            <a:ext cx="6711600" cy="212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FNSFLT311 Develop and apply knowledge of personal finances</a:t>
            </a:r>
            <a:endParaRPr sz="4300" b="1">
              <a:solidFill>
                <a:schemeClr val="lt1"/>
              </a:solidFill>
            </a:endParaRPr>
          </a:p>
        </p:txBody>
      </p:sp>
      <p:sp>
        <p:nvSpPr>
          <p:cNvPr id="540" name="Google Shape;540;p44"/>
          <p:cNvSpPr/>
          <p:nvPr/>
        </p:nvSpPr>
        <p:spPr>
          <a:xfrm>
            <a:off x="3603337" y="609175"/>
            <a:ext cx="1937356"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SHORT COURSE</a:t>
            </a:r>
          </a:p>
        </p:txBody>
      </p:sp>
      <p:pic>
        <p:nvPicPr>
          <p:cNvPr id="541" name="Google Shape;541;p44"/>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45"/>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547" name="Google Shape;547;p45"/>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48" name="Google Shape;548;p45"/>
          <p:cNvSpPr txBox="1">
            <a:spLocks noGrp="1"/>
          </p:cNvSpPr>
          <p:nvPr>
            <p:ph type="body" idx="1"/>
          </p:nvPr>
        </p:nvSpPr>
        <p:spPr>
          <a:xfrm>
            <a:off x="317025" y="1869125"/>
            <a:ext cx="3879000" cy="25476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200" dirty="0">
                <a:solidFill>
                  <a:schemeClr val="lt1"/>
                </a:solidFill>
                <a:latin typeface="Helvetica Neue Light"/>
                <a:ea typeface="Helvetica Neue Light"/>
                <a:cs typeface="Helvetica Neue Light"/>
                <a:sym typeface="Helvetica Neue Light"/>
              </a:rPr>
              <a:t>This Short Course is all about students developing their money management skills. </a:t>
            </a:r>
            <a:endParaRPr sz="120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200" dirty="0">
                <a:solidFill>
                  <a:schemeClr val="lt1"/>
                </a:solidFill>
                <a:latin typeface="Helvetica Neue Light"/>
                <a:ea typeface="Helvetica Neue Light"/>
                <a:cs typeface="Helvetica Neue Light"/>
                <a:sym typeface="Helvetica Neue Light"/>
              </a:rPr>
              <a:t>Students are provided with a budget template required to set financial goals and are prompted to input budget data in accordance with a progressive real life scenario. This is a great course for preparing your senior students with Financial Literacy skills and knowledge.</a:t>
            </a:r>
            <a:endParaRPr sz="120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1000"/>
              </a:spcAft>
              <a:buSzPts val="1100"/>
              <a:buNone/>
            </a:pPr>
            <a:r>
              <a:rPr lang="en-GB" sz="1200" dirty="0">
                <a:solidFill>
                  <a:schemeClr val="lt1"/>
                </a:solidFill>
                <a:latin typeface="Helvetica Neue Light"/>
                <a:ea typeface="Helvetica Neue Light"/>
                <a:cs typeface="Helvetica Neue Light"/>
                <a:sym typeface="Helvetica Neue Light"/>
              </a:rPr>
              <a:t>*This unit of competency has been included by Binnacle Training as an ‘imported elective’ in the full qualification - BSB30120 Certificate III in Business.</a:t>
            </a:r>
            <a:endParaRPr sz="1200" dirty="0">
              <a:solidFill>
                <a:schemeClr val="lt1"/>
              </a:solidFill>
              <a:latin typeface="Helvetica Neue Light"/>
              <a:ea typeface="Helvetica Neue Light"/>
              <a:cs typeface="Helvetica Neue Light"/>
              <a:sym typeface="Helvetica Neue Light"/>
            </a:endParaRPr>
          </a:p>
        </p:txBody>
      </p:sp>
      <p:sp>
        <p:nvSpPr>
          <p:cNvPr id="549" name="Google Shape;549;p45"/>
          <p:cNvSpPr txBox="1">
            <a:spLocks noGrp="1"/>
          </p:cNvSpPr>
          <p:nvPr>
            <p:ph type="title"/>
          </p:nvPr>
        </p:nvSpPr>
        <p:spPr>
          <a:xfrm>
            <a:off x="317025" y="733027"/>
            <a:ext cx="3381600" cy="1136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300" b="1">
                <a:solidFill>
                  <a:schemeClr val="lt1"/>
                </a:solidFill>
              </a:rPr>
              <a:t>FNSFLT311 Develop and apply knowledge of personal finances</a:t>
            </a:r>
            <a:endParaRPr sz="2300" b="1">
              <a:solidFill>
                <a:schemeClr val="lt1"/>
              </a:solidFill>
            </a:endParaRPr>
          </a:p>
        </p:txBody>
      </p:sp>
      <p:graphicFrame>
        <p:nvGraphicFramePr>
          <p:cNvPr id="550" name="Google Shape;550;p45"/>
          <p:cNvGraphicFramePr/>
          <p:nvPr>
            <p:extLst>
              <p:ext uri="{D42A27DB-BD31-4B8C-83A1-F6EECF244321}">
                <p14:modId xmlns:p14="http://schemas.microsoft.com/office/powerpoint/2010/main" val="2201133411"/>
              </p:ext>
            </p:extLst>
          </p:nvPr>
        </p:nvGraphicFramePr>
        <p:xfrm>
          <a:off x="4890450" y="733022"/>
          <a:ext cx="3799475" cy="3804654"/>
        </p:xfrm>
        <a:graphic>
          <a:graphicData uri="http://schemas.openxmlformats.org/drawingml/2006/table">
            <a:tbl>
              <a:tblPr>
                <a:noFill/>
                <a:tableStyleId>{C0517D2A-F2E8-4710-99ED-7CF952D529ED}</a:tableStyleId>
              </a:tblPr>
              <a:tblGrid>
                <a:gridCol w="1472025">
                  <a:extLst>
                    <a:ext uri="{9D8B030D-6E8A-4147-A177-3AD203B41FA5}">
                      <a16:colId xmlns:a16="http://schemas.microsoft.com/office/drawing/2014/main" val="20000"/>
                    </a:ext>
                  </a:extLst>
                </a:gridCol>
                <a:gridCol w="2327450">
                  <a:extLst>
                    <a:ext uri="{9D8B030D-6E8A-4147-A177-3AD203B41FA5}">
                      <a16:colId xmlns:a16="http://schemas.microsoft.com/office/drawing/2014/main" val="20001"/>
                    </a:ext>
                  </a:extLst>
                </a:gridCol>
              </a:tblGrid>
              <a:tr h="376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1-Term Format or Flexible Delivery Options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32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1-Timetabled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1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 Unit</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918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Year 10 (or 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281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self directed online learning </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918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$75.00 </a:t>
                      </a:r>
                      <a:r>
                        <a:rPr lang="en-GB" sz="900" u="none" strike="noStrike" cap="none" dirty="0">
                          <a:latin typeface="Helvetica Neue"/>
                          <a:ea typeface="Helvetica Neue"/>
                          <a:cs typeface="Helvetica Neue"/>
                          <a:sym typeface="Helvetica Neue"/>
                        </a:rPr>
                        <a:t>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688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0 QCE Credits</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51" name="Google Shape;551;p45"/>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FNSFLT311 Develop and apply knowledge of personal finances</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55"/>
        <p:cNvGrpSpPr/>
        <p:nvPr/>
      </p:nvGrpSpPr>
      <p:grpSpPr>
        <a:xfrm>
          <a:off x="0" y="0"/>
          <a:ext cx="0" cy="0"/>
          <a:chOff x="0" y="0"/>
          <a:chExt cx="0" cy="0"/>
        </a:xfrm>
      </p:grpSpPr>
      <p:pic>
        <p:nvPicPr>
          <p:cNvPr id="556" name="Google Shape;556;p46"/>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557" name="Google Shape;557;p46"/>
          <p:cNvGraphicFramePr/>
          <p:nvPr/>
        </p:nvGraphicFramePr>
        <p:xfrm>
          <a:off x="4163725" y="1327000"/>
          <a:ext cx="3753425" cy="268212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31607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Develop and Maintain Knowledge of Personal Finance Matters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Manage Personal Finances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Budgeting, Cash flow and Savings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Taxation Matters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Superannuation Matters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Debt Management</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Employee Entitlements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Insurance Matters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Career choice, Education and Skills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Create a Personal Budget for the Future</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2389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Knowledge of Personal Finances </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Establish your Financial Goals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Create a Budget for the Future (Part 1)</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Create a Budget for the Future (Part 2)</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558" name="Google Shape;558;p46"/>
          <p:cNvSpPr txBox="1">
            <a:spLocks noGrp="1"/>
          </p:cNvSpPr>
          <p:nvPr>
            <p:ph type="title"/>
          </p:nvPr>
        </p:nvSpPr>
        <p:spPr>
          <a:xfrm>
            <a:off x="484100" y="2359950"/>
            <a:ext cx="3084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FNSFLT311 Develop and apply knowledge of personal finances</a:t>
            </a:r>
            <a:endParaRPr sz="1100">
              <a:solidFill>
                <a:schemeClr val="lt1"/>
              </a:solidFill>
            </a:endParaRPr>
          </a:p>
        </p:txBody>
      </p:sp>
      <p:sp>
        <p:nvSpPr>
          <p:cNvPr id="559" name="Google Shape;559;p46"/>
          <p:cNvSpPr txBox="1"/>
          <p:nvPr/>
        </p:nvSpPr>
        <p:spPr>
          <a:xfrm>
            <a:off x="468625" y="1892150"/>
            <a:ext cx="3100200" cy="52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
        <p:nvSpPr>
          <p:cNvPr id="560" name="Google Shape;560;p46"/>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FNSFLT311 Develop and apply knowledge of personal finances</a:t>
            </a:r>
            <a:endParaRPr sz="600" b="0" i="0" u="none" strike="noStrike" cap="none">
              <a:solidFill>
                <a:srgbClr val="EFEFEF"/>
              </a:solidFill>
              <a:latin typeface="Helvetica Neue"/>
              <a:ea typeface="Helvetica Neue"/>
              <a:cs typeface="Helvetica Neue"/>
              <a:sym typeface="Helvetica Neue"/>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4"/>
        <p:cNvGrpSpPr/>
        <p:nvPr/>
      </p:nvGrpSpPr>
      <p:grpSpPr>
        <a:xfrm>
          <a:off x="0" y="0"/>
          <a:ext cx="0" cy="0"/>
          <a:chOff x="0" y="0"/>
          <a:chExt cx="0" cy="0"/>
        </a:xfrm>
      </p:grpSpPr>
      <p:pic>
        <p:nvPicPr>
          <p:cNvPr id="565" name="Google Shape;565;p47"/>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566" name="Google Shape;566;p47"/>
          <p:cNvSpPr txBox="1">
            <a:spLocks noGrp="1"/>
          </p:cNvSpPr>
          <p:nvPr>
            <p:ph type="title" idx="4294967295"/>
          </p:nvPr>
        </p:nvSpPr>
        <p:spPr>
          <a:xfrm>
            <a:off x="527700" y="610225"/>
            <a:ext cx="5229900" cy="53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2180" b="1">
                <a:solidFill>
                  <a:schemeClr val="lt1"/>
                </a:solidFill>
              </a:rPr>
              <a:t>Future Learning Pathways</a:t>
            </a:r>
            <a:endParaRPr sz="2180">
              <a:solidFill>
                <a:schemeClr val="lt1"/>
              </a:solidFill>
            </a:endParaRPr>
          </a:p>
        </p:txBody>
      </p:sp>
      <p:graphicFrame>
        <p:nvGraphicFramePr>
          <p:cNvPr id="567" name="Google Shape;567;p47"/>
          <p:cNvGraphicFramePr/>
          <p:nvPr/>
        </p:nvGraphicFramePr>
        <p:xfrm>
          <a:off x="614400" y="2685250"/>
          <a:ext cx="8176800" cy="1548047"/>
        </p:xfrm>
        <a:graphic>
          <a:graphicData uri="http://schemas.openxmlformats.org/drawingml/2006/table">
            <a:tbl>
              <a:tblPr>
                <a:noFill/>
                <a:tableStyleId>{C0517D2A-F2E8-4710-99ED-7CF952D529ED}</a:tableStyleId>
              </a:tblPr>
              <a:tblGrid>
                <a:gridCol w="1555350">
                  <a:extLst>
                    <a:ext uri="{9D8B030D-6E8A-4147-A177-3AD203B41FA5}">
                      <a16:colId xmlns:a16="http://schemas.microsoft.com/office/drawing/2014/main" val="20000"/>
                    </a:ext>
                  </a:extLst>
                </a:gridCol>
                <a:gridCol w="1555350">
                  <a:extLst>
                    <a:ext uri="{9D8B030D-6E8A-4147-A177-3AD203B41FA5}">
                      <a16:colId xmlns:a16="http://schemas.microsoft.com/office/drawing/2014/main" val="20001"/>
                    </a:ext>
                  </a:extLst>
                </a:gridCol>
                <a:gridCol w="1688700">
                  <a:extLst>
                    <a:ext uri="{9D8B030D-6E8A-4147-A177-3AD203B41FA5}">
                      <a16:colId xmlns:a16="http://schemas.microsoft.com/office/drawing/2014/main" val="20002"/>
                    </a:ext>
                  </a:extLst>
                </a:gridCol>
                <a:gridCol w="1688700">
                  <a:extLst>
                    <a:ext uri="{9D8B030D-6E8A-4147-A177-3AD203B41FA5}">
                      <a16:colId xmlns:a16="http://schemas.microsoft.com/office/drawing/2014/main" val="20003"/>
                    </a:ext>
                  </a:extLst>
                </a:gridCol>
                <a:gridCol w="1688700">
                  <a:extLst>
                    <a:ext uri="{9D8B030D-6E8A-4147-A177-3AD203B41FA5}">
                      <a16:colId xmlns:a16="http://schemas.microsoft.com/office/drawing/2014/main" val="20004"/>
                    </a:ext>
                  </a:extLst>
                </a:gridCol>
              </a:tblGrid>
              <a:tr h="890925">
                <a:tc>
                  <a:txBody>
                    <a:bodyPr/>
                    <a:lstStyle/>
                    <a:p>
                      <a:pPr marL="0" marR="0" lvl="0" indent="0" algn="ctr" rtl="0">
                        <a:lnSpc>
                          <a:spcPct val="115000"/>
                        </a:lnSpc>
                        <a:spcBef>
                          <a:spcPts val="0"/>
                        </a:spcBef>
                        <a:spcAft>
                          <a:spcPts val="0"/>
                        </a:spcAft>
                        <a:buClr>
                          <a:schemeClr val="dk1"/>
                        </a:buClr>
                        <a:buSzPts val="1100"/>
                        <a:buFont typeface="Arial"/>
                        <a:buNone/>
                      </a:pPr>
                      <a:r>
                        <a:rPr lang="en-GB" sz="1200" b="1" u="none" strike="noStrike" cap="none">
                          <a:solidFill>
                            <a:schemeClr val="lt1"/>
                          </a:solidFill>
                          <a:latin typeface="Helvetica Neue"/>
                          <a:ea typeface="Helvetica Neue"/>
                          <a:cs typeface="Helvetica Neue"/>
                          <a:sym typeface="Helvetica Neue"/>
                        </a:rPr>
                        <a:t>Certificate II</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Certificate III</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Direct Employment</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Certificate IV or University Degree</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Future Employment</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643975">
                <a:tc>
                  <a:txBody>
                    <a:bodyPr/>
                    <a:lstStyle/>
                    <a:p>
                      <a:pPr marL="0" marR="0" lvl="0" indent="0" algn="ctr" rtl="0">
                        <a:lnSpc>
                          <a:spcPct val="115000"/>
                        </a:lnSpc>
                        <a:spcBef>
                          <a:spcPts val="0"/>
                        </a:spcBef>
                        <a:spcAft>
                          <a:spcPts val="0"/>
                        </a:spcAft>
                        <a:buClr>
                          <a:schemeClr val="dk1"/>
                        </a:buClr>
                        <a:buSzPts val="1100"/>
                        <a:buFont typeface="Arial"/>
                        <a:buNone/>
                      </a:pPr>
                      <a:r>
                        <a:rPr lang="en-GB" sz="800" u="none" strike="noStrike" cap="none">
                          <a:solidFill>
                            <a:schemeClr val="lt1"/>
                          </a:solidFill>
                          <a:latin typeface="Helvetica Neue"/>
                          <a:ea typeface="Helvetica Neue"/>
                          <a:cs typeface="Helvetica Neue"/>
                          <a:sym typeface="Helvetica Neue"/>
                        </a:rPr>
                        <a:t>Tourism</a:t>
                      </a:r>
                      <a:endParaRPr sz="800" u="none" strike="noStrike" cap="none">
                        <a:solidFill>
                          <a:schemeClr val="lt1"/>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chemeClr val="dk1"/>
                        </a:buClr>
                        <a:buSzPts val="1100"/>
                        <a:buFont typeface="Arial"/>
                        <a:buNone/>
                      </a:pPr>
                      <a:r>
                        <a:rPr lang="en-GB" sz="800" u="none" strike="noStrike" cap="none">
                          <a:solidFill>
                            <a:schemeClr val="lt1"/>
                          </a:solidFill>
                          <a:latin typeface="Helvetica Neue"/>
                          <a:ea typeface="Helvetica Neue"/>
                          <a:cs typeface="Helvetica Neue"/>
                          <a:sym typeface="Helvetica Neue"/>
                        </a:rPr>
                        <a:t>Workplace Skills</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Business</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Administration Assistant, Customer service officer</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Certificate IV or Bachelor of Business</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Business owner or Manager,  Marketing Manager, Accountant</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bl>
          </a:graphicData>
        </a:graphic>
      </p:graphicFrame>
      <p:sp>
        <p:nvSpPr>
          <p:cNvPr id="568" name="Google Shape;568;p47"/>
          <p:cNvSpPr/>
          <p:nvPr/>
        </p:nvSpPr>
        <p:spPr>
          <a:xfrm flipH="1">
            <a:off x="614495" y="2165988"/>
            <a:ext cx="1738800" cy="1428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69" name="Google Shape;569;p47"/>
          <p:cNvSpPr/>
          <p:nvPr/>
        </p:nvSpPr>
        <p:spPr>
          <a:xfrm>
            <a:off x="614722" y="2319198"/>
            <a:ext cx="1738800" cy="142800"/>
          </a:xfrm>
          <a:prstGeom prst="parallelogram">
            <a:avLst>
              <a:gd name="adj" fmla="val 96952"/>
            </a:avLst>
          </a:prstGeom>
          <a:solidFill>
            <a:srgbClr val="FCE5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47"/>
          <p:cNvSpPr/>
          <p:nvPr/>
        </p:nvSpPr>
        <p:spPr>
          <a:xfrm flipH="1">
            <a:off x="2225157" y="2165999"/>
            <a:ext cx="1738800" cy="1428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71" name="Google Shape;571;p47"/>
          <p:cNvSpPr/>
          <p:nvPr/>
        </p:nvSpPr>
        <p:spPr>
          <a:xfrm>
            <a:off x="2225376" y="2319211"/>
            <a:ext cx="1738800" cy="142800"/>
          </a:xfrm>
          <a:prstGeom prst="parallelogram">
            <a:avLst>
              <a:gd name="adj" fmla="val 96952"/>
            </a:avLst>
          </a:prstGeom>
          <a:solidFill>
            <a:srgbClr val="FCE5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47"/>
          <p:cNvSpPr/>
          <p:nvPr/>
        </p:nvSpPr>
        <p:spPr>
          <a:xfrm flipH="1">
            <a:off x="3833183" y="2166000"/>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73" name="Google Shape;573;p47"/>
          <p:cNvSpPr/>
          <p:nvPr/>
        </p:nvSpPr>
        <p:spPr>
          <a:xfrm>
            <a:off x="3833402" y="2319211"/>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47"/>
          <p:cNvSpPr/>
          <p:nvPr/>
        </p:nvSpPr>
        <p:spPr>
          <a:xfrm flipH="1">
            <a:off x="5444059" y="2165999"/>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75" name="Google Shape;575;p47"/>
          <p:cNvSpPr/>
          <p:nvPr/>
        </p:nvSpPr>
        <p:spPr>
          <a:xfrm>
            <a:off x="5444277" y="2319211"/>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47"/>
          <p:cNvSpPr/>
          <p:nvPr/>
        </p:nvSpPr>
        <p:spPr>
          <a:xfrm flipH="1">
            <a:off x="7052086" y="2166000"/>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77" name="Google Shape;577;p47"/>
          <p:cNvSpPr/>
          <p:nvPr/>
        </p:nvSpPr>
        <p:spPr>
          <a:xfrm>
            <a:off x="7052305" y="2319211"/>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47"/>
          <p:cNvSpPr txBox="1"/>
          <p:nvPr/>
        </p:nvSpPr>
        <p:spPr>
          <a:xfrm>
            <a:off x="1028374" y="1716538"/>
            <a:ext cx="7602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Year 10</a:t>
            </a:r>
            <a:endParaRPr sz="900" b="1" i="0" u="none" strike="noStrike" cap="none">
              <a:solidFill>
                <a:schemeClr val="lt1"/>
              </a:solidFill>
              <a:latin typeface="Helvetica Neue"/>
              <a:ea typeface="Helvetica Neue"/>
              <a:cs typeface="Helvetica Neue"/>
              <a:sym typeface="Helvetica Neue"/>
            </a:endParaRPr>
          </a:p>
        </p:txBody>
      </p:sp>
      <p:sp>
        <p:nvSpPr>
          <p:cNvPr id="579" name="Google Shape;579;p47"/>
          <p:cNvSpPr txBox="1"/>
          <p:nvPr/>
        </p:nvSpPr>
        <p:spPr>
          <a:xfrm>
            <a:off x="2463768" y="1716549"/>
            <a:ext cx="10149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Year 11 &amp; 12</a:t>
            </a:r>
            <a:endParaRPr sz="900" b="1" i="0" u="none" strike="noStrike" cap="none">
              <a:solidFill>
                <a:schemeClr val="lt1"/>
              </a:solidFill>
              <a:latin typeface="Helvetica Neue"/>
              <a:ea typeface="Helvetica Neue"/>
              <a:cs typeface="Helvetica Neue"/>
              <a:sym typeface="Helvetica Neue"/>
            </a:endParaRPr>
          </a:p>
        </p:txBody>
      </p:sp>
      <p:sp>
        <p:nvSpPr>
          <p:cNvPr id="580" name="Google Shape;580;p47"/>
          <p:cNvSpPr txBox="1"/>
          <p:nvPr/>
        </p:nvSpPr>
        <p:spPr>
          <a:xfrm>
            <a:off x="3909387" y="1564736"/>
            <a:ext cx="1414200" cy="392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Direct opportunities upon completion</a:t>
            </a:r>
            <a:endParaRPr sz="900" b="1" i="0" u="none" strike="noStrike" cap="none">
              <a:solidFill>
                <a:schemeClr val="lt1"/>
              </a:solidFill>
              <a:latin typeface="Helvetica Neue"/>
              <a:ea typeface="Helvetica Neue"/>
              <a:cs typeface="Helvetica Neue"/>
              <a:sym typeface="Helvetica Neue"/>
            </a:endParaRPr>
          </a:p>
        </p:txBody>
      </p:sp>
      <p:sp>
        <p:nvSpPr>
          <p:cNvPr id="581" name="Google Shape;581;p47"/>
          <p:cNvSpPr txBox="1"/>
          <p:nvPr/>
        </p:nvSpPr>
        <p:spPr>
          <a:xfrm>
            <a:off x="5571979" y="1716528"/>
            <a:ext cx="12843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Tertiary Pathway</a:t>
            </a:r>
            <a:endParaRPr sz="900" b="1" i="0" u="none" strike="noStrike" cap="none">
              <a:solidFill>
                <a:schemeClr val="lt1"/>
              </a:solidFill>
              <a:latin typeface="Helvetica Neue"/>
              <a:ea typeface="Helvetica Neue"/>
              <a:cs typeface="Helvetica Neue"/>
              <a:sym typeface="Helvetica Neue"/>
            </a:endParaRPr>
          </a:p>
        </p:txBody>
      </p:sp>
      <p:sp>
        <p:nvSpPr>
          <p:cNvPr id="582" name="Google Shape;582;p47"/>
          <p:cNvSpPr txBox="1"/>
          <p:nvPr/>
        </p:nvSpPr>
        <p:spPr>
          <a:xfrm>
            <a:off x="6811798" y="1716538"/>
            <a:ext cx="17052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Career Outcomes</a:t>
            </a:r>
            <a:endParaRPr sz="9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48"/>
          <p:cNvPicPr preferRelativeResize="0"/>
          <p:nvPr/>
        </p:nvPicPr>
        <p:blipFill rotWithShape="1">
          <a:blip r:embed="rId3">
            <a:alphaModFix/>
          </a:blip>
          <a:srcRect/>
          <a:stretch/>
        </p:blipFill>
        <p:spPr>
          <a:xfrm>
            <a:off x="0" y="0"/>
            <a:ext cx="4572000" cy="5143500"/>
          </a:xfrm>
          <a:prstGeom prst="rect">
            <a:avLst/>
          </a:prstGeom>
          <a:noFill/>
          <a:ln>
            <a:noFill/>
          </a:ln>
        </p:spPr>
      </p:pic>
      <p:pic>
        <p:nvPicPr>
          <p:cNvPr id="588" name="Google Shape;588;p48"/>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89" name="Google Shape;589;p48"/>
          <p:cNvSpPr txBox="1">
            <a:spLocks noGrp="1"/>
          </p:cNvSpPr>
          <p:nvPr>
            <p:ph type="title"/>
          </p:nvPr>
        </p:nvSpPr>
        <p:spPr>
          <a:xfrm>
            <a:off x="657300" y="1579475"/>
            <a:ext cx="3402600" cy="181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4400"/>
              <a:buNone/>
            </a:pPr>
            <a:r>
              <a:rPr lang="en-GB" sz="1900" b="1">
                <a:solidFill>
                  <a:schemeClr val="lt1"/>
                </a:solidFill>
              </a:rPr>
              <a:t>For more information on any of our Binnacle Training Certificate Courses please visit our website (or scan the QR Code):</a:t>
            </a:r>
            <a:endParaRPr sz="1679" b="1">
              <a:solidFill>
                <a:schemeClr val="lt1"/>
              </a:solidFill>
            </a:endParaRPr>
          </a:p>
        </p:txBody>
      </p:sp>
      <p:pic>
        <p:nvPicPr>
          <p:cNvPr id="590" name="Google Shape;590;p48"/>
          <p:cNvPicPr preferRelativeResize="0"/>
          <p:nvPr/>
        </p:nvPicPr>
        <p:blipFill rotWithShape="1">
          <a:blip r:embed="rId5">
            <a:alphaModFix/>
          </a:blip>
          <a:srcRect/>
          <a:stretch/>
        </p:blipFill>
        <p:spPr>
          <a:xfrm>
            <a:off x="5396325" y="1009687"/>
            <a:ext cx="3124125" cy="3124125"/>
          </a:xfrm>
          <a:prstGeom prst="rect">
            <a:avLst/>
          </a:prstGeom>
          <a:noFill/>
          <a:ln>
            <a:noFill/>
          </a:ln>
        </p:spPr>
      </p:pic>
      <p:sp>
        <p:nvSpPr>
          <p:cNvPr id="591" name="Google Shape;591;p48"/>
          <p:cNvSpPr txBox="1"/>
          <p:nvPr/>
        </p:nvSpPr>
        <p:spPr>
          <a:xfrm>
            <a:off x="5090437" y="4133800"/>
            <a:ext cx="37359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D488A"/>
                </a:solidFill>
                <a:uFill>
                  <a:noFill/>
                </a:u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binnacletraining.com.au/for-schools/programs</a:t>
            </a:r>
            <a:endParaRPr sz="1000" b="0" i="0" u="none" strike="noStrike" cap="none">
              <a:solidFill>
                <a:srgbClr val="1D488A"/>
              </a:solidFill>
              <a:latin typeface="Helvetica Neue"/>
              <a:ea typeface="Helvetica Neue"/>
              <a:cs typeface="Helvetica Neue"/>
              <a:sym typeface="Helvetica Neue"/>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5"/>
        <p:cNvGrpSpPr/>
        <p:nvPr/>
      </p:nvGrpSpPr>
      <p:grpSpPr>
        <a:xfrm>
          <a:off x="0" y="0"/>
          <a:ext cx="0" cy="0"/>
          <a:chOff x="0" y="0"/>
          <a:chExt cx="0" cy="0"/>
        </a:xfrm>
      </p:grpSpPr>
      <p:pic>
        <p:nvPicPr>
          <p:cNvPr id="596" name="Google Shape;596;p49"/>
          <p:cNvPicPr preferRelativeResize="0"/>
          <p:nvPr/>
        </p:nvPicPr>
        <p:blipFill rotWithShape="1">
          <a:blip r:embed="rId4">
            <a:alphaModFix/>
          </a:blip>
          <a:srcRect/>
          <a:stretch/>
        </p:blipFill>
        <p:spPr>
          <a:xfrm>
            <a:off x="3622874" y="521850"/>
            <a:ext cx="1898212" cy="692700"/>
          </a:xfrm>
          <a:prstGeom prst="rect">
            <a:avLst/>
          </a:prstGeom>
          <a:noFill/>
          <a:ln>
            <a:noFill/>
          </a:ln>
        </p:spPr>
      </p:pic>
      <p:sp>
        <p:nvSpPr>
          <p:cNvPr id="597" name="Google Shape;597;p49"/>
          <p:cNvSpPr txBox="1"/>
          <p:nvPr/>
        </p:nvSpPr>
        <p:spPr>
          <a:xfrm>
            <a:off x="2629952" y="3306104"/>
            <a:ext cx="3884100" cy="1112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600" b="1" i="0" u="none" strike="noStrike" cap="none">
                <a:solidFill>
                  <a:srgbClr val="FFFFFF"/>
                </a:solidFill>
                <a:latin typeface="Helvetica Neue"/>
                <a:ea typeface="Helvetica Neue"/>
                <a:cs typeface="Helvetica Neue"/>
                <a:sym typeface="Helvetica Neue"/>
              </a:rPr>
              <a:t>HAVE A QUESTION?</a:t>
            </a:r>
            <a:endParaRPr sz="1600" b="1"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800"/>
              <a:buFont typeface="Arial"/>
              <a:buNone/>
            </a:pPr>
            <a:endParaRPr sz="400" b="1"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700"/>
              <a:buFont typeface="Arial"/>
              <a:buNone/>
            </a:pPr>
            <a:r>
              <a:rPr lang="en-GB" sz="900" b="1" i="0" u="none" strike="noStrike" cap="none">
                <a:solidFill>
                  <a:srgbClr val="CCCCCC"/>
                </a:solidFill>
                <a:latin typeface="Helvetica Neue"/>
                <a:ea typeface="Helvetica Neue"/>
                <a:cs typeface="Helvetica Neue"/>
                <a:sym typeface="Helvetica Neue"/>
              </a:rPr>
              <a:t>CONTACT US</a:t>
            </a:r>
            <a:endParaRPr sz="900" b="1" i="0" u="none" strike="noStrike" cap="none">
              <a:solidFill>
                <a:srgbClr val="CCCCCC"/>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500"/>
              <a:buFont typeface="Arial"/>
              <a:buNone/>
            </a:pPr>
            <a:endParaRPr sz="200" b="1" i="0" u="none" strike="noStrike" cap="none">
              <a:solidFill>
                <a:srgbClr val="CCCCCC"/>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1300 303 715</a:t>
            </a:r>
            <a:endParaRPr sz="700" b="0"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admin@binnacletraining.com.au</a:t>
            </a:r>
            <a:endParaRPr sz="700" b="0"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binnacletraining.com.au </a:t>
            </a:r>
            <a:endParaRPr sz="800" b="1" i="0" u="none" strike="noStrike" cap="none">
              <a:solidFill>
                <a:srgbClr val="FFFFFF"/>
              </a:solidFill>
              <a:latin typeface="Helvetica Neue"/>
              <a:ea typeface="Helvetica Neue"/>
              <a:cs typeface="Helvetica Neue"/>
              <a:sym typeface="Helvetica Neue"/>
            </a:endParaRPr>
          </a:p>
        </p:txBody>
      </p:sp>
      <p:pic>
        <p:nvPicPr>
          <p:cNvPr id="598" name="Google Shape;598;p49">
            <a:hlinkClick r:id="rId5"/>
          </p:cNvPr>
          <p:cNvPicPr preferRelativeResize="0"/>
          <p:nvPr/>
        </p:nvPicPr>
        <p:blipFill rotWithShape="1">
          <a:blip r:embed="rId6">
            <a:alphaModFix/>
          </a:blip>
          <a:srcRect/>
          <a:stretch/>
        </p:blipFill>
        <p:spPr>
          <a:xfrm>
            <a:off x="4225820" y="4436512"/>
            <a:ext cx="197150" cy="202223"/>
          </a:xfrm>
          <a:prstGeom prst="rect">
            <a:avLst/>
          </a:prstGeom>
          <a:noFill/>
          <a:ln>
            <a:noFill/>
          </a:ln>
        </p:spPr>
      </p:pic>
      <p:pic>
        <p:nvPicPr>
          <p:cNvPr id="599" name="Google Shape;599;p49">
            <a:hlinkClick r:id="rId7"/>
          </p:cNvPr>
          <p:cNvPicPr preferRelativeResize="0"/>
          <p:nvPr/>
        </p:nvPicPr>
        <p:blipFill rotWithShape="1">
          <a:blip r:embed="rId8">
            <a:alphaModFix/>
          </a:blip>
          <a:srcRect/>
          <a:stretch/>
        </p:blipFill>
        <p:spPr>
          <a:xfrm>
            <a:off x="4473411" y="4436514"/>
            <a:ext cx="197150" cy="202223"/>
          </a:xfrm>
          <a:prstGeom prst="rect">
            <a:avLst/>
          </a:prstGeom>
          <a:noFill/>
          <a:ln>
            <a:noFill/>
          </a:ln>
        </p:spPr>
      </p:pic>
      <p:pic>
        <p:nvPicPr>
          <p:cNvPr id="600" name="Google Shape;600;p49">
            <a:hlinkClick r:id="rId9"/>
          </p:cNvPr>
          <p:cNvPicPr preferRelativeResize="0"/>
          <p:nvPr/>
        </p:nvPicPr>
        <p:blipFill rotWithShape="1">
          <a:blip r:embed="rId10">
            <a:alphaModFix/>
          </a:blip>
          <a:srcRect/>
          <a:stretch/>
        </p:blipFill>
        <p:spPr>
          <a:xfrm>
            <a:off x="4721020" y="4436514"/>
            <a:ext cx="197150" cy="202223"/>
          </a:xfrm>
          <a:prstGeom prst="rect">
            <a:avLst/>
          </a:prstGeom>
          <a:noFill/>
          <a:ln>
            <a:noFill/>
          </a:ln>
        </p:spPr>
      </p:pic>
      <p:sp>
        <p:nvSpPr>
          <p:cNvPr id="601" name="Google Shape;601;p49"/>
          <p:cNvSpPr txBox="1"/>
          <p:nvPr/>
        </p:nvSpPr>
        <p:spPr>
          <a:xfrm>
            <a:off x="2114100" y="2057250"/>
            <a:ext cx="4915800" cy="692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900" b="0" i="1" u="none" strike="noStrike" cap="none">
                <a:solidFill>
                  <a:srgbClr val="FFFFFF"/>
                </a:solidFill>
                <a:latin typeface="Helvetica Neue"/>
                <a:ea typeface="Helvetica Neue"/>
                <a:cs typeface="Helvetica Neue"/>
                <a:sym typeface="Helvetica Neue"/>
              </a:rPr>
              <a:t>Allowing Teachers to Teach</a:t>
            </a:r>
            <a:endParaRPr sz="2900" b="0" i="1"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
          <p:cNvSpPr txBox="1">
            <a:spLocks noGrp="1"/>
          </p:cNvSpPr>
          <p:nvPr>
            <p:ph type="body" idx="1"/>
          </p:nvPr>
        </p:nvSpPr>
        <p:spPr>
          <a:xfrm>
            <a:off x="5165175" y="1228975"/>
            <a:ext cx="3532200" cy="2406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GB" sz="1050">
                <a:solidFill>
                  <a:schemeClr val="lt1"/>
                </a:solidFill>
                <a:latin typeface="Helvetica Neue Light"/>
                <a:ea typeface="Helvetica Neue Light"/>
                <a:cs typeface="Helvetica Neue Light"/>
                <a:sym typeface="Helvetica Neue Light"/>
              </a:rPr>
              <a:t>All VET training embedded in Queensland Curriculum and Assessment Authority (QCAA) subjects and school-based apprenticeships and traineeships count towards a VET qualification as well as the QCE; in effect, allowing students to mix general and vocational education, and make a start on training for a career before they leave school.</a:t>
            </a: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As well as readying students for the workforce, VET programs can lead to further study, either in the VET sector (where students can gain credit for their VET certificate) or University.</a:t>
            </a: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SzPts val="1800"/>
              <a:buNone/>
            </a:pPr>
            <a:endParaRPr sz="950">
              <a:solidFill>
                <a:schemeClr val="lt1"/>
              </a:solidFill>
              <a:latin typeface="Helvetica Neue Light"/>
              <a:ea typeface="Helvetica Neue Light"/>
              <a:cs typeface="Helvetica Neue Light"/>
              <a:sym typeface="Helvetica Neue Light"/>
            </a:endParaRPr>
          </a:p>
        </p:txBody>
      </p:sp>
      <p:pic>
        <p:nvPicPr>
          <p:cNvPr id="99" name="Google Shape;99;p6"/>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00" name="Google Shape;100;p6"/>
          <p:cNvSpPr txBox="1">
            <a:spLocks noGrp="1"/>
          </p:cNvSpPr>
          <p:nvPr>
            <p:ph type="body" idx="1"/>
          </p:nvPr>
        </p:nvSpPr>
        <p:spPr>
          <a:xfrm>
            <a:off x="614400" y="1228975"/>
            <a:ext cx="3532200" cy="9672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Clr>
                <a:schemeClr val="dk1"/>
              </a:buClr>
              <a:buSzPts val="1100"/>
              <a:buFont typeface="Arial"/>
              <a:buNone/>
            </a:pPr>
            <a:r>
              <a:rPr lang="en-GB" sz="1150">
                <a:solidFill>
                  <a:schemeClr val="dk1"/>
                </a:solidFill>
                <a:latin typeface="Helvetica Neue Light"/>
                <a:ea typeface="Helvetica Neue Light"/>
                <a:cs typeface="Helvetica Neue Light"/>
                <a:sym typeface="Helvetica Neue Light"/>
              </a:rPr>
              <a:t>VET in Schools is about gaining practical work-related skills to equip you for the world of work while you are at school.</a:t>
            </a:r>
            <a:endParaRPr sz="950">
              <a:solidFill>
                <a:schemeClr val="dk1"/>
              </a:solidFill>
              <a:latin typeface="Helvetica Neue Light"/>
              <a:ea typeface="Helvetica Neue Light"/>
              <a:cs typeface="Helvetica Neue Light"/>
              <a:sym typeface="Helvetica Neue Light"/>
            </a:endParaRPr>
          </a:p>
        </p:txBody>
      </p:sp>
      <p:sp>
        <p:nvSpPr>
          <p:cNvPr id="101" name="Google Shape;101;p6"/>
          <p:cNvSpPr txBox="1">
            <a:spLocks noGrp="1"/>
          </p:cNvSpPr>
          <p:nvPr>
            <p:ph type="title"/>
          </p:nvPr>
        </p:nvSpPr>
        <p:spPr>
          <a:xfrm>
            <a:off x="614400" y="692450"/>
            <a:ext cx="3604500" cy="47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2580" b="1">
                <a:solidFill>
                  <a:srgbClr val="1C478A"/>
                </a:solidFill>
              </a:rPr>
              <a:t>VET IN SCHOOLS</a:t>
            </a:r>
            <a:endParaRPr sz="1779" b="1">
              <a:solidFill>
                <a:srgbClr val="1C478A"/>
              </a:solidFill>
            </a:endParaRPr>
          </a:p>
        </p:txBody>
      </p:sp>
      <p:sp>
        <p:nvSpPr>
          <p:cNvPr id="102" name="Google Shape;102;p6"/>
          <p:cNvSpPr txBox="1">
            <a:spLocks noGrp="1"/>
          </p:cNvSpPr>
          <p:nvPr>
            <p:ph type="body" idx="1"/>
          </p:nvPr>
        </p:nvSpPr>
        <p:spPr>
          <a:xfrm>
            <a:off x="614400" y="2119000"/>
            <a:ext cx="3532200" cy="19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864">
                <a:solidFill>
                  <a:schemeClr val="dk1"/>
                </a:solidFill>
                <a:latin typeface="Helvetica Neue Light"/>
                <a:ea typeface="Helvetica Neue Light"/>
                <a:cs typeface="Helvetica Neue Light"/>
                <a:sym typeface="Helvetica Neue Light"/>
              </a:rPr>
              <a:t>The number of schools and students involved in VET programs has increased in recent years and most schools now offer some VET options to Senior Secondary Students. </a:t>
            </a:r>
            <a:endParaRPr sz="864">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864" i="1">
                <a:solidFill>
                  <a:schemeClr val="dk1"/>
                </a:solidFill>
                <a:latin typeface="Helvetica Neue Light"/>
                <a:ea typeface="Helvetica Neue Light"/>
                <a:cs typeface="Helvetica Neue Light"/>
                <a:sym typeface="Helvetica Neue Light"/>
              </a:rPr>
              <a:t>According to the latest data from the National Centre for Vocational Education Research (NCVER), the number of school students undertaking vocational education and training (VET) as part of their senior secondary certificate of education in Queensland increased by 14.4 percent in the 2021 year. Significantly, this is 10.2 percentage points higher than the increase nationally.</a:t>
            </a: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864" i="1">
                <a:solidFill>
                  <a:schemeClr val="dk1"/>
                </a:solidFill>
                <a:latin typeface="Helvetica Neue Light"/>
                <a:ea typeface="Helvetica Neue Light"/>
                <a:cs typeface="Helvetica Neue Light"/>
                <a:sym typeface="Helvetica Neue Light"/>
              </a:rPr>
              <a:t>NCVER 2022, VET in Schools 2021, NCVER, Adelaide.</a:t>
            </a: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770"/>
              <a:buFont typeface="Arial"/>
              <a:buNone/>
            </a:pPr>
            <a:endParaRPr sz="765" i="1">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8" name="Google Shape;108;p7"/>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09" name="Google Shape;109;p7"/>
          <p:cNvSpPr txBox="1">
            <a:spLocks noGrp="1"/>
          </p:cNvSpPr>
          <p:nvPr>
            <p:ph type="body" idx="1"/>
          </p:nvPr>
        </p:nvSpPr>
        <p:spPr>
          <a:xfrm>
            <a:off x="614400" y="1380675"/>
            <a:ext cx="3532200" cy="837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1050">
                <a:solidFill>
                  <a:schemeClr val="dk1"/>
                </a:solidFill>
                <a:latin typeface="Helvetica Neue Light"/>
                <a:ea typeface="Helvetica Neue Light"/>
                <a:cs typeface="Helvetica Neue Light"/>
                <a:sym typeface="Helvetica Neue Light"/>
              </a:rPr>
              <a:t>Achievement of a VET Certificate III or above, in combination with results in General Subjects, can contribute to the calculation of a student’s Australian Tertiary Admission Rank (ATAR).</a:t>
            </a:r>
            <a:endParaRPr sz="1050">
              <a:solidFill>
                <a:schemeClr val="dk1"/>
              </a:solidFill>
              <a:latin typeface="Helvetica Neue Light"/>
              <a:ea typeface="Helvetica Neue Light"/>
              <a:cs typeface="Helvetica Neue Light"/>
              <a:sym typeface="Helvetica Neue Light"/>
            </a:endParaRPr>
          </a:p>
        </p:txBody>
      </p:sp>
      <p:sp>
        <p:nvSpPr>
          <p:cNvPr id="110" name="Google Shape;110;p7"/>
          <p:cNvSpPr txBox="1">
            <a:spLocks noGrp="1"/>
          </p:cNvSpPr>
          <p:nvPr>
            <p:ph type="title"/>
          </p:nvPr>
        </p:nvSpPr>
        <p:spPr>
          <a:xfrm>
            <a:off x="614400" y="844150"/>
            <a:ext cx="3604500" cy="47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2180" b="1">
                <a:solidFill>
                  <a:srgbClr val="1C478A"/>
                </a:solidFill>
              </a:rPr>
              <a:t>ATAR AND QCE CREDITS</a:t>
            </a:r>
            <a:endParaRPr sz="2180" b="1">
              <a:solidFill>
                <a:srgbClr val="1C478A"/>
              </a:solidFill>
            </a:endParaRPr>
          </a:p>
        </p:txBody>
      </p:sp>
      <p:sp>
        <p:nvSpPr>
          <p:cNvPr id="111" name="Google Shape;111;p7"/>
          <p:cNvSpPr txBox="1"/>
          <p:nvPr/>
        </p:nvSpPr>
        <p:spPr>
          <a:xfrm>
            <a:off x="629075" y="2593575"/>
            <a:ext cx="3474300" cy="16611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950" b="1" i="0" u="none" strike="noStrike" cap="none">
                <a:solidFill>
                  <a:schemeClr val="dk1"/>
                </a:solidFill>
                <a:latin typeface="Helvetica Neue"/>
                <a:ea typeface="Helvetica Neue"/>
                <a:cs typeface="Helvetica Neue"/>
                <a:sym typeface="Helvetica Neue"/>
              </a:rPr>
              <a:t>WHAT ARE QCE CREDITS?</a:t>
            </a:r>
            <a:endParaRPr sz="95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Arial"/>
              <a:buNone/>
            </a:pPr>
            <a:endParaRPr sz="95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50"/>
              <a:buFont typeface="Arial"/>
              <a:buNone/>
            </a:pPr>
            <a:r>
              <a:rPr lang="en-GB" sz="850" b="0" i="0" u="none" strike="noStrike" cap="none">
                <a:solidFill>
                  <a:schemeClr val="dk1"/>
                </a:solidFill>
                <a:latin typeface="Helvetica Neue Light"/>
                <a:ea typeface="Helvetica Neue Light"/>
                <a:cs typeface="Helvetica Neue Light"/>
                <a:sym typeface="Helvetica Neue Light"/>
              </a:rPr>
              <a:t>VET courses also contribute towards a student’s Queensland Certificate of Education (QCE) which is Queensland’s Senior Secondary Schooling Qualification. To receive a QCE, Queensland students must achieve the set amount of learning which is 20 credits, which can include VET qualifications. Please see our Program-specific sections for more information regarding maximum QCE credits derived from VET qualifications offered by Binnacle Training to Queensland Senior Secondary Students.</a:t>
            </a:r>
            <a:endParaRPr sz="850" b="0" i="0" u="none" strike="noStrike" cap="none">
              <a:solidFill>
                <a:schemeClr val="dk1"/>
              </a:solidFill>
              <a:latin typeface="Helvetica Neue Light"/>
              <a:ea typeface="Helvetica Neue Light"/>
              <a:cs typeface="Helvetica Neue Light"/>
              <a:sym typeface="Helvetica Neue Light"/>
            </a:endParaRPr>
          </a:p>
        </p:txBody>
      </p:sp>
      <p:pic>
        <p:nvPicPr>
          <p:cNvPr id="3" name="Picture 2">
            <a:extLst>
              <a:ext uri="{FF2B5EF4-FFF2-40B4-BE49-F238E27FC236}">
                <a16:creationId xmlns:a16="http://schemas.microsoft.com/office/drawing/2014/main" id="{8C5254E3-1787-192E-0C4B-8FAF2850762E}"/>
              </a:ext>
            </a:extLst>
          </p:cNvPr>
          <p:cNvPicPr>
            <a:picLocks noChangeAspect="1"/>
          </p:cNvPicPr>
          <p:nvPr/>
        </p:nvPicPr>
        <p:blipFill>
          <a:blip r:embed="rId4"/>
          <a:srcRect l="31754" r="6891"/>
          <a:stretch/>
        </p:blipFill>
        <p:spPr>
          <a:xfrm>
            <a:off x="4428067" y="4532"/>
            <a:ext cx="4715933" cy="51274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8"/>
          <p:cNvSpPr txBox="1">
            <a:spLocks noGrp="1"/>
          </p:cNvSpPr>
          <p:nvPr>
            <p:ph type="body" idx="1"/>
          </p:nvPr>
        </p:nvSpPr>
        <p:spPr>
          <a:xfrm>
            <a:off x="5157950" y="844150"/>
            <a:ext cx="3214800" cy="2731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358"/>
              <a:buFont typeface="Arial"/>
              <a:buNone/>
            </a:pPr>
            <a:r>
              <a:rPr lang="en-GB" sz="950" b="1">
                <a:solidFill>
                  <a:schemeClr val="lt1"/>
                </a:solidFill>
              </a:rPr>
              <a:t>The Binnacle Lounge provides:</a:t>
            </a:r>
            <a:endParaRPr sz="950" b="1">
              <a:solidFill>
                <a:schemeClr val="lt1"/>
              </a:solidFill>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Real-time status reporting on student outcomes specific to your program</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Certificate on completion (a simple download)</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All course content in one central location</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Interactive online learning including program and tutorial videos</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Zero paperwork</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Unlimited access - anytime, anywhere</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Online Teacher Profile for streamlined management of HR requirements</a:t>
            </a: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SzPts val="1800"/>
              <a:buNone/>
            </a:pP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950">
                <a:solidFill>
                  <a:schemeClr val="lt1"/>
                </a:solidFill>
                <a:latin typeface="Helvetica Neue Light"/>
                <a:ea typeface="Helvetica Neue Light"/>
                <a:cs typeface="Helvetica Neue Light"/>
                <a:sym typeface="Helvetica Neue Light"/>
              </a:rPr>
              <a:t>Delivered mindfully, we are continually evolving and investing in the Binnacle Lounge (and our digital learning resources) to create great experiences for our students and teachers alike.</a:t>
            </a: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SzPts val="1800"/>
              <a:buNone/>
            </a:pPr>
            <a:endParaRPr sz="950">
              <a:solidFill>
                <a:schemeClr val="lt1"/>
              </a:solidFill>
              <a:latin typeface="Helvetica Neue Light"/>
              <a:ea typeface="Helvetica Neue Light"/>
              <a:cs typeface="Helvetica Neue Light"/>
              <a:sym typeface="Helvetica Neue Light"/>
            </a:endParaRPr>
          </a:p>
        </p:txBody>
      </p:sp>
      <p:pic>
        <p:nvPicPr>
          <p:cNvPr id="118" name="Google Shape;118;p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19" name="Google Shape;119;p8"/>
          <p:cNvSpPr txBox="1">
            <a:spLocks noGrp="1"/>
          </p:cNvSpPr>
          <p:nvPr>
            <p:ph type="body" idx="1"/>
          </p:nvPr>
        </p:nvSpPr>
        <p:spPr>
          <a:xfrm>
            <a:off x="614400" y="1423125"/>
            <a:ext cx="3532200" cy="1372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100"/>
              <a:buNone/>
            </a:pPr>
            <a:r>
              <a:rPr lang="en-GB" sz="950">
                <a:solidFill>
                  <a:schemeClr val="dk1"/>
                </a:solidFill>
                <a:latin typeface="Helvetica Neue Light"/>
                <a:ea typeface="Helvetica Neue Light"/>
                <a:cs typeface="Helvetica Neue Light"/>
                <a:sym typeface="Helvetica Neue Light"/>
              </a:rPr>
              <a:t>In 2023, we were proud to celebrate 10 years of the Binnacle Lounge - our very own Learning Management System (LMS) that has been custom-built for Schools, Teachers and Students. With innovation at the forefront, we have enabled the quality facilitation of our programs with a technology solution without peer in VET in Schools.</a:t>
            </a:r>
            <a:endParaRPr sz="950">
              <a:solidFill>
                <a:schemeClr val="dk1"/>
              </a:solidFill>
              <a:latin typeface="Helvetica Neue Light"/>
              <a:ea typeface="Helvetica Neue Light"/>
              <a:cs typeface="Helvetica Neue Light"/>
              <a:sym typeface="Helvetica Neue Light"/>
            </a:endParaRPr>
          </a:p>
        </p:txBody>
      </p:sp>
      <p:sp>
        <p:nvSpPr>
          <p:cNvPr id="120" name="Google Shape;120;p8"/>
          <p:cNvSpPr txBox="1">
            <a:spLocks noGrp="1"/>
          </p:cNvSpPr>
          <p:nvPr>
            <p:ph type="title"/>
          </p:nvPr>
        </p:nvSpPr>
        <p:spPr>
          <a:xfrm>
            <a:off x="614400" y="656325"/>
            <a:ext cx="3604500" cy="76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2180" b="1">
                <a:solidFill>
                  <a:srgbClr val="1C478A"/>
                </a:solidFill>
              </a:rPr>
              <a:t>BINNACLE LOUNGE</a:t>
            </a:r>
            <a:endParaRPr sz="2180" b="1">
              <a:solidFill>
                <a:srgbClr val="1C478A"/>
              </a:solidFill>
            </a:endParaRPr>
          </a:p>
          <a:p>
            <a:pPr marL="0" lvl="0" indent="0" algn="l" rtl="0">
              <a:lnSpc>
                <a:spcPct val="100000"/>
              </a:lnSpc>
              <a:spcBef>
                <a:spcPts val="0"/>
              </a:spcBef>
              <a:spcAft>
                <a:spcPts val="0"/>
              </a:spcAft>
              <a:buSzPts val="1100"/>
              <a:buNone/>
            </a:pPr>
            <a:r>
              <a:rPr lang="en-GB" sz="1380" b="1">
                <a:solidFill>
                  <a:srgbClr val="1C478A"/>
                </a:solidFill>
              </a:rPr>
              <a:t>(LEARNING MANAGEMENT SYSTEM)</a:t>
            </a:r>
            <a:endParaRPr sz="1380" b="1">
              <a:solidFill>
                <a:srgbClr val="1C478A"/>
              </a:solidFill>
            </a:endParaRPr>
          </a:p>
        </p:txBody>
      </p:sp>
      <p:pic>
        <p:nvPicPr>
          <p:cNvPr id="121" name="Google Shape;121;p8"/>
          <p:cNvPicPr preferRelativeResize="0"/>
          <p:nvPr/>
        </p:nvPicPr>
        <p:blipFill rotWithShape="1">
          <a:blip r:embed="rId4">
            <a:alphaModFix/>
          </a:blip>
          <a:srcRect t="14531" b="26082"/>
          <a:stretch/>
        </p:blipFill>
        <p:spPr>
          <a:xfrm>
            <a:off x="984613" y="2923900"/>
            <a:ext cx="2683125" cy="15933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9"/>
          <p:cNvSpPr txBox="1">
            <a:spLocks noGrp="1"/>
          </p:cNvSpPr>
          <p:nvPr>
            <p:ph type="title" idx="4294967295"/>
          </p:nvPr>
        </p:nvSpPr>
        <p:spPr>
          <a:xfrm>
            <a:off x="1762050" y="1748175"/>
            <a:ext cx="6292800" cy="13869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4400"/>
              <a:buFont typeface="Calibri"/>
              <a:buNone/>
            </a:pPr>
            <a:r>
              <a:rPr lang="en-GB" sz="4300" b="1">
                <a:solidFill>
                  <a:schemeClr val="lt1"/>
                </a:solidFill>
              </a:rPr>
              <a:t>BSB20120 Certificate II in Workplace Skills</a:t>
            </a:r>
            <a:endParaRPr sz="4300" b="1" i="1">
              <a:solidFill>
                <a:schemeClr val="lt1"/>
              </a:solidFill>
            </a:endParaRPr>
          </a:p>
          <a:p>
            <a:pPr marL="0" lvl="0" indent="0" algn="ctr" rtl="0">
              <a:lnSpc>
                <a:spcPct val="100000"/>
              </a:lnSpc>
              <a:spcBef>
                <a:spcPts val="0"/>
              </a:spcBef>
              <a:spcAft>
                <a:spcPts val="0"/>
              </a:spcAft>
              <a:buSzPts val="2800"/>
              <a:buNone/>
            </a:pPr>
            <a:endParaRPr sz="4300" b="1">
              <a:solidFill>
                <a:schemeClr val="lt1"/>
              </a:solidFill>
            </a:endParaRPr>
          </a:p>
        </p:txBody>
      </p:sp>
      <p:pic>
        <p:nvPicPr>
          <p:cNvPr id="127" name="Google Shape;127;p9"/>
          <p:cNvPicPr preferRelativeResize="0"/>
          <p:nvPr/>
        </p:nvPicPr>
        <p:blipFill rotWithShape="1">
          <a:blip r:embed="rId4">
            <a:alphaModFix/>
          </a:blip>
          <a:srcRect/>
          <a:stretch/>
        </p:blipFill>
        <p:spPr>
          <a:xfrm>
            <a:off x="3777713" y="3992425"/>
            <a:ext cx="1588576" cy="579701"/>
          </a:xfrm>
          <a:prstGeom prst="rect">
            <a:avLst/>
          </a:prstGeom>
          <a:noFill/>
          <a:ln>
            <a:noFill/>
          </a:ln>
        </p:spPr>
      </p:pic>
      <p:sp>
        <p:nvSpPr>
          <p:cNvPr id="128" name="Google Shape;128;p9"/>
          <p:cNvSpPr/>
          <p:nvPr/>
        </p:nvSpPr>
        <p:spPr>
          <a:xfrm>
            <a:off x="3968499" y="709625"/>
            <a:ext cx="1207032"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BUSINESS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878787"/>
      </a:dk2>
      <a:lt2>
        <a:srgbClr val="EEEEEE"/>
      </a:lt2>
      <a:accent1>
        <a:srgbClr val="EA8C1C"/>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4632</Words>
  <Application>Microsoft Office PowerPoint</Application>
  <PresentationFormat>On-screen Show (16:9)</PresentationFormat>
  <Paragraphs>746</Paragraphs>
  <Slides>55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Calibri</vt:lpstr>
      <vt:lpstr>Helvetica Neue</vt:lpstr>
      <vt:lpstr>Helvetica Neue Light</vt:lpstr>
      <vt:lpstr>Arial</vt:lpstr>
      <vt:lpstr>Simple Light</vt:lpstr>
      <vt:lpstr>BUSINESS &amp; TOURISM</vt:lpstr>
      <vt:lpstr>PowerPoint Presentation</vt:lpstr>
      <vt:lpstr>ALLOWING TEACHERS TO TEACH</vt:lpstr>
      <vt:lpstr>WHY STUDY WITH BINNACLE TRAINING? </vt:lpstr>
      <vt:lpstr>REAL SKILLS FOR REAL CAREERS</vt:lpstr>
      <vt:lpstr>VET IN SCHOOLS</vt:lpstr>
      <vt:lpstr>ATAR AND QCE CREDITS</vt:lpstr>
      <vt:lpstr>BINNACLE LOUNGE (LEARNING MANAGEMENT SYSTEM)</vt:lpstr>
      <vt:lpstr>BSB20120 Certificate II in Workplace Skills </vt:lpstr>
      <vt:lpstr>BSB20120 Certificate II in Workplace Skills</vt:lpstr>
      <vt:lpstr>WHAT DO STUDENTS ACHIEVE?</vt:lpstr>
      <vt:lpstr>BSB20120 Certificate II in Workplace Skills</vt:lpstr>
      <vt:lpstr>SKILLS ACQUIRED</vt:lpstr>
      <vt:lpstr>HOW WILL YOU BE ASSESSED?</vt:lpstr>
      <vt:lpstr>CAREER PATHWAYS</vt:lpstr>
      <vt:lpstr>SIT20122 Certificate II in Tourism</vt:lpstr>
      <vt:lpstr>SIT20122 Certificate II in Tourism</vt:lpstr>
      <vt:lpstr>WHAT DO STUDENTS ACHIEVE?</vt:lpstr>
      <vt:lpstr>SIT20122  Certificate II in Tourism</vt:lpstr>
      <vt:lpstr>SKILLS ACQUIRED</vt:lpstr>
      <vt:lpstr>HOW WILL YOU BE ASSESSED?</vt:lpstr>
      <vt:lpstr>CAREER PATHWAYS</vt:lpstr>
      <vt:lpstr>BSB30120 Certificate III in Business</vt:lpstr>
      <vt:lpstr>BSB30120 Certificate III in Business (Standalone)</vt:lpstr>
      <vt:lpstr>WHAT DO STUDENTS ACHIEVE?</vt:lpstr>
      <vt:lpstr>BSB30120 Certificate III in Business (Standalone)</vt:lpstr>
      <vt:lpstr>SKILLS ACQUIRED</vt:lpstr>
      <vt:lpstr>HOW WILL YOU BE ASSESSED?</vt:lpstr>
      <vt:lpstr>CAREER PATHWAYS</vt:lpstr>
      <vt:lpstr>BSB30120 Certificate III in Business + BSB20120 Certificate II in Workplace Skills</vt:lpstr>
      <vt:lpstr>BSB30120 Certificate III in Business + BSB20120 Certificate II in Workplace Skills</vt:lpstr>
      <vt:lpstr>WHAT DO STUDENTS ACHIEVE?</vt:lpstr>
      <vt:lpstr>BSB30120 Certificate III in Business  + BSB20120 Certificate II in Workplace Skills</vt:lpstr>
      <vt:lpstr>SKILLS ACQUIRED</vt:lpstr>
      <vt:lpstr>HOW WILL YOU BE ASSESSED?</vt:lpstr>
      <vt:lpstr>CAREER PATHWAYS</vt:lpstr>
      <vt:lpstr>BSB30120 Certificate III in Business &amp; SIT20122 Certificate II in Tourism</vt:lpstr>
      <vt:lpstr>BSB30120 Certificate III in Business + SIT20122 Certificate II in Tourism</vt:lpstr>
      <vt:lpstr>WHAT DO STUDENTS ACHIEVE?</vt:lpstr>
      <vt:lpstr>BSB30120 Certificate III in Business + SIT20122 Certificate II in Tourism</vt:lpstr>
      <vt:lpstr>SKILLS ACQUIRED</vt:lpstr>
      <vt:lpstr>HOW WILL YOU BE ASSESSED?</vt:lpstr>
      <vt:lpstr>CAREER PATHWAYS</vt:lpstr>
      <vt:lpstr>Inclusivity and Communication in the Workplace (1-Term)</vt:lpstr>
      <vt:lpstr>Inclusivity and Communication in the Workplace (1-Term)</vt:lpstr>
      <vt:lpstr>Inclusivity and Communication in the Workplace (1-Term)</vt:lpstr>
      <vt:lpstr>Technology in the Workplace  (1-Term)</vt:lpstr>
      <vt:lpstr>Technology in the Workplace (1-Term)</vt:lpstr>
      <vt:lpstr>Technology in the Workplace (1-Term)</vt:lpstr>
      <vt:lpstr>FNSFLT311 Develop and apply knowledge of personal finances</vt:lpstr>
      <vt:lpstr>FNSFLT311 Develop and apply knowledge of personal finances</vt:lpstr>
      <vt:lpstr>FNSFLT311 Develop and apply knowledge of personal finances</vt:lpstr>
      <vt:lpstr>Future Learning Pathways</vt:lpstr>
      <vt:lpstr>For more information on any of our Binnacle Training Certificate Courses please visit our website (or scan the QR 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Ben Luinys</cp:lastModifiedBy>
  <cp:revision>1</cp:revision>
  <dcterms:modified xsi:type="dcterms:W3CDTF">2025-04-15T03:23:15Z</dcterms:modified>
</cp:coreProperties>
</file>