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Helvetica Neue"/>
      <p:regular r:id="rId62"/>
      <p:bold r:id="rId63"/>
      <p:italic r:id="rId64"/>
      <p:boldItalic r:id="rId65"/>
    </p:embeddedFont>
    <p:embeddedFont>
      <p:font typeface="Helvetica Neue Light"/>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70" roundtripDataSignature="AMtx7mju0vbya5GkdNkaDZYvocgTbHrS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DC5091-38AB-4339-886A-2100D457D793}">
  <a:tblStyle styleId="{A6DC5091-38AB-4339-886A-2100D457D79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6.xml"/><Relationship Id="rId66" Type="http://schemas.openxmlformats.org/officeDocument/2006/relationships/font" Target="fonts/HelveticaNeueLight-regular.fntdata"/><Relationship Id="rId21" Type="http://schemas.openxmlformats.org/officeDocument/2006/relationships/slide" Target="slides/slide15.xml"/><Relationship Id="rId65" Type="http://schemas.openxmlformats.org/officeDocument/2006/relationships/font" Target="fonts/HelveticaNeue-boldItalic.fntdata"/><Relationship Id="rId24" Type="http://schemas.openxmlformats.org/officeDocument/2006/relationships/slide" Target="slides/slide18.xml"/><Relationship Id="rId68" Type="http://schemas.openxmlformats.org/officeDocument/2006/relationships/font" Target="fonts/HelveticaNeueLight-italic.fntdata"/><Relationship Id="rId23" Type="http://schemas.openxmlformats.org/officeDocument/2006/relationships/slide" Target="slides/slide17.xml"/><Relationship Id="rId67" Type="http://schemas.openxmlformats.org/officeDocument/2006/relationships/font" Target="fonts/HelveticaNeueLight-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HelveticaNeueLight-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02c1f2e96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202c1f2e96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02c1f2e96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202c1f2e96d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02c1f2e96d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g202c1f2e96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5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5200"/>
              <a:buNone/>
              <a:defRPr b="1"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6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6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6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5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6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6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6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6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6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6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9pPr>
          </a:lstStyle>
          <a:p/>
        </p:txBody>
      </p:sp>
      <p:sp>
        <p:nvSpPr>
          <p:cNvPr id="7" name="Google Shape;7;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Helvetica Neue"/>
              <a:buChar char="●"/>
              <a:defRPr b="0" i="0" sz="18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8" name="Google Shape;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 Id="rId11" Type="http://schemas.openxmlformats.org/officeDocument/2006/relationships/image" Target="../media/image9.png"/><Relationship Id="rId10" Type="http://schemas.openxmlformats.org/officeDocument/2006/relationships/hyperlink" Target="https://www.instagram.com/binnacletraining_rtocode31319" TargetMode="External"/><Relationship Id="rId9" Type="http://schemas.openxmlformats.org/officeDocument/2006/relationships/image" Target="../media/image15.png"/><Relationship Id="rId5" Type="http://schemas.openxmlformats.org/officeDocument/2006/relationships/hyperlink" Target="mailto:admin@binnacletraining.com.au" TargetMode="External"/><Relationship Id="rId6" Type="http://schemas.openxmlformats.org/officeDocument/2006/relationships/hyperlink" Target="https://www.facebook.com/binnacleRTO/" TargetMode="External"/><Relationship Id="rId7" Type="http://schemas.openxmlformats.org/officeDocument/2006/relationships/image" Target="../media/image7.png"/><Relationship Id="rId8" Type="http://schemas.openxmlformats.org/officeDocument/2006/relationships/hyperlink" Target="https://www.linkedin.com/company/binnacle-training-colle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8.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8.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6.jp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4.jp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8.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6.jpg"/><Relationship Id="rId5"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hyperlink" Target="mailto:admin@binnacletraining.com.au" TargetMode="External"/><Relationship Id="rId6" Type="http://schemas.openxmlformats.org/officeDocument/2006/relationships/hyperlink" Target="https://www.binnacletraining.com.au/for-schools/program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8.jp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32.jpg"/><Relationship Id="rId5"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5.jp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jp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1.jp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jp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38.jp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3.jp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8.jp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5.jp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8.jp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8.jp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5.jp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8.jp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7.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9.jp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6.jp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9.jp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6.jp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50.png"/><Relationship Id="rId6" Type="http://schemas.openxmlformats.org/officeDocument/2006/relationships/hyperlink" Target="https://www.binnacletraining.com.au/for-schools/program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8.jpg"/><Relationship Id="rId4" Type="http://schemas.openxmlformats.org/officeDocument/2006/relationships/image" Target="../media/image1.png"/><Relationship Id="rId10" Type="http://schemas.openxmlformats.org/officeDocument/2006/relationships/image" Target="../media/image9.png"/><Relationship Id="rId9" Type="http://schemas.openxmlformats.org/officeDocument/2006/relationships/hyperlink" Target="https://www.instagram.com/binnacletraining_rtocode31319" TargetMode="External"/><Relationship Id="rId5" Type="http://schemas.openxmlformats.org/officeDocument/2006/relationships/hyperlink" Target="https://www.facebook.com/binnacleRTO/" TargetMode="External"/><Relationship Id="rId6" Type="http://schemas.openxmlformats.org/officeDocument/2006/relationships/image" Target="../media/image7.png"/><Relationship Id="rId7" Type="http://schemas.openxmlformats.org/officeDocument/2006/relationships/hyperlink" Target="https://www.linkedin.com/company/binnacle-training-college" TargetMode="External"/><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400700" y="1372654"/>
            <a:ext cx="6596700" cy="2052600"/>
          </a:xfrm>
          <a:prstGeom prst="rect">
            <a:avLst/>
          </a:prstGeom>
          <a:noFill/>
          <a:ln>
            <a:noFill/>
          </a:ln>
        </p:spPr>
        <p:txBody>
          <a:bodyPr anchorCtr="0" anchor="b" bIns="91425" lIns="91425" spcFirstLastPara="1" rIns="91425" wrap="square" tIns="91425">
            <a:noAutofit/>
          </a:bodyPr>
          <a:lstStyle/>
          <a:p>
            <a:pPr indent="0" lvl="0" marL="0" rtl="0" algn="l">
              <a:lnSpc>
                <a:spcPct val="80000"/>
              </a:lnSpc>
              <a:spcBef>
                <a:spcPts val="0"/>
              </a:spcBef>
              <a:spcAft>
                <a:spcPts val="0"/>
              </a:spcAft>
              <a:buSzPts val="5200"/>
              <a:buNone/>
            </a:pPr>
            <a:r>
              <a:rPr lang="en-GB" sz="6200"/>
              <a:t>SPORT, FITNESS &amp; RECREATION</a:t>
            </a:r>
            <a:endParaRPr sz="6200"/>
          </a:p>
        </p:txBody>
      </p:sp>
      <p:pic>
        <p:nvPicPr>
          <p:cNvPr id="55" name="Google Shape;55;p1"/>
          <p:cNvPicPr preferRelativeResize="0"/>
          <p:nvPr/>
        </p:nvPicPr>
        <p:blipFill rotWithShape="1">
          <a:blip r:embed="rId4">
            <a:alphaModFix/>
          </a:blip>
          <a:srcRect b="0" l="0" r="0" t="0"/>
          <a:stretch/>
        </p:blipFill>
        <p:spPr>
          <a:xfrm>
            <a:off x="7240697" y="4165502"/>
            <a:ext cx="1506976" cy="549899"/>
          </a:xfrm>
          <a:prstGeom prst="rect">
            <a:avLst/>
          </a:prstGeom>
          <a:noFill/>
          <a:ln>
            <a:noFill/>
          </a:ln>
        </p:spPr>
      </p:pic>
      <p:sp>
        <p:nvSpPr>
          <p:cNvPr id="56" name="Google Shape;56;p1"/>
          <p:cNvSpPr txBox="1"/>
          <p:nvPr>
            <p:ph idx="1" type="subTitle"/>
          </p:nvPr>
        </p:nvSpPr>
        <p:spPr>
          <a:xfrm>
            <a:off x="400700" y="4146550"/>
            <a:ext cx="2201400" cy="723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val="tx"/>
                    </a:ext>
                  </a:extLst>
                </a:hlinkClick>
              </a:rPr>
              <a:t>admin@binnacletraining.com.au</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
          <p:cNvSpPr/>
          <p:nvPr/>
        </p:nvSpPr>
        <p:spPr>
          <a:xfrm>
            <a:off x="491675" y="572925"/>
            <a:ext cx="3882505" cy="238243"/>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2025 COURSE OFFERINGS</a:t>
            </a:r>
          </a:p>
        </p:txBody>
      </p:sp>
      <p:pic>
        <p:nvPicPr>
          <p:cNvPr id="58" name="Google Shape;58;p1">
            <a:hlinkClick r:id="rId6"/>
          </p:cNvPr>
          <p:cNvPicPr preferRelativeResize="0"/>
          <p:nvPr/>
        </p:nvPicPr>
        <p:blipFill rotWithShape="1">
          <a:blip r:embed="rId7">
            <a:alphaModFix/>
          </a:blip>
          <a:srcRect b="0" l="0" r="0" t="0"/>
          <a:stretch/>
        </p:blipFill>
        <p:spPr>
          <a:xfrm>
            <a:off x="491670" y="3878537"/>
            <a:ext cx="197150" cy="202223"/>
          </a:xfrm>
          <a:prstGeom prst="rect">
            <a:avLst/>
          </a:prstGeom>
          <a:noFill/>
          <a:ln>
            <a:noFill/>
          </a:ln>
        </p:spPr>
      </p:pic>
      <p:pic>
        <p:nvPicPr>
          <p:cNvPr id="59" name="Google Shape;59;p1">
            <a:hlinkClick r:id="rId8"/>
          </p:cNvPr>
          <p:cNvPicPr preferRelativeResize="0"/>
          <p:nvPr/>
        </p:nvPicPr>
        <p:blipFill rotWithShape="1">
          <a:blip r:embed="rId9">
            <a:alphaModFix/>
          </a:blip>
          <a:srcRect b="0" l="0" r="0" t="0"/>
          <a:stretch/>
        </p:blipFill>
        <p:spPr>
          <a:xfrm>
            <a:off x="739261" y="3878539"/>
            <a:ext cx="197150" cy="202223"/>
          </a:xfrm>
          <a:prstGeom prst="rect">
            <a:avLst/>
          </a:prstGeom>
          <a:noFill/>
          <a:ln>
            <a:noFill/>
          </a:ln>
        </p:spPr>
      </p:pic>
      <p:pic>
        <p:nvPicPr>
          <p:cNvPr id="60" name="Google Shape;60;p1">
            <a:hlinkClick r:id="rId10"/>
          </p:cNvPr>
          <p:cNvPicPr preferRelativeResize="0"/>
          <p:nvPr/>
        </p:nvPicPr>
        <p:blipFill rotWithShape="1">
          <a:blip r:embed="rId11">
            <a:alphaModFix/>
          </a:blip>
          <a:srcRect b="0" l="0" r="0" t="0"/>
          <a:stretch/>
        </p:blipFill>
        <p:spPr>
          <a:xfrm>
            <a:off x="986870" y="3878539"/>
            <a:ext cx="197150" cy="202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0"/>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134" name="Google Shape;134;p10"/>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35" name="Google Shape;135;p10"/>
          <p:cNvSpPr txBox="1"/>
          <p:nvPr>
            <p:ph idx="1" type="body"/>
          </p:nvPr>
        </p:nvSpPr>
        <p:spPr>
          <a:xfrm>
            <a:off x="317025" y="1906401"/>
            <a:ext cx="3887400" cy="215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This qualification reflects the role of individuals who assist with the delivery of sport and recreation activities and who complete a range of customer contact duties. </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sport and recreation activities and programs within the school.</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a:solidFill>
                <a:schemeClr val="lt1"/>
              </a:solidFill>
              <a:latin typeface="Helvetica Neue Light"/>
              <a:ea typeface="Helvetica Neue Light"/>
              <a:cs typeface="Helvetica Neue Light"/>
              <a:sym typeface="Helvetica Neue Light"/>
            </a:endParaRPr>
          </a:p>
        </p:txBody>
      </p:sp>
      <p:sp>
        <p:nvSpPr>
          <p:cNvPr id="136" name="Google Shape;136;p10"/>
          <p:cNvSpPr txBox="1"/>
          <p:nvPr>
            <p:ph type="title"/>
          </p:nvPr>
        </p:nvSpPr>
        <p:spPr>
          <a:xfrm>
            <a:off x="317025" y="1005013"/>
            <a:ext cx="36852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SIS20122 Certificate II in Sport and Recreation</a:t>
            </a:r>
            <a:endParaRPr b="1" sz="2400">
              <a:solidFill>
                <a:schemeClr val="lt1"/>
              </a:solidFill>
            </a:endParaRPr>
          </a:p>
        </p:txBody>
      </p:sp>
      <p:graphicFrame>
        <p:nvGraphicFramePr>
          <p:cNvPr id="137" name="Google Shape;137;p10"/>
          <p:cNvGraphicFramePr/>
          <p:nvPr/>
        </p:nvGraphicFramePr>
        <p:xfrm>
          <a:off x="4877350" y="835915"/>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1-Year Format</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10 </a:t>
                      </a:r>
                      <a:r>
                        <a:rPr lang="en-GB" sz="900" u="none" cap="none" strike="noStrike">
                          <a:latin typeface="Helvetica Neue"/>
                          <a:ea typeface="Helvetica Neue"/>
                          <a:cs typeface="Helvetica Neue"/>
                          <a:sym typeface="Helvetica Neue"/>
                        </a:rPr>
                        <a:t>(6 Core units, 4 Elective units)</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$265.00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 First Aid $55.00)</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4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38" name="Google Shape;138;p10"/>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chemeClr val="dk1"/>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44" name="Google Shape;144;p11"/>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145" name="Google Shape;145;p11"/>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46" name="Google Shape;146;p11"/>
          <p:cNvSpPr txBox="1"/>
          <p:nvPr>
            <p:ph idx="1" type="body"/>
          </p:nvPr>
        </p:nvSpPr>
        <p:spPr>
          <a:xfrm>
            <a:off x="4979625" y="1901975"/>
            <a:ext cx="3670500" cy="23385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SIS20122 Certificate II in Sport and Recreation (Maximum 4 QCE Credits)</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Community Coaching - Essential Skills Course (non-accredited), issued by Australian Sports Commission</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Direct pathway into SIS30122 Certificate III in Sport, Aquatics and Recreation (or SIS30321 Certificate III in Fitness)</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Recommended ‘optional’ additional training - the nationally recognised First Aid competency - HLTAID011 Provide First Aid</a:t>
            </a:r>
            <a:endParaRPr sz="1200">
              <a:solidFill>
                <a:schemeClr val="lt1"/>
              </a:solidFill>
            </a:endParaRPr>
          </a:p>
        </p:txBody>
      </p:sp>
      <p:sp>
        <p:nvSpPr>
          <p:cNvPr id="147" name="Google Shape;147;p11"/>
          <p:cNvSpPr txBox="1"/>
          <p:nvPr>
            <p:ph type="title"/>
          </p:nvPr>
        </p:nvSpPr>
        <p:spPr>
          <a:xfrm>
            <a:off x="5092125" y="90302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148" name="Google Shape;148;p11"/>
          <p:cNvPicPr preferRelativeResize="0"/>
          <p:nvPr/>
        </p:nvPicPr>
        <p:blipFill rotWithShape="1">
          <a:blip r:embed="rId4">
            <a:alphaModFix/>
          </a:blip>
          <a:srcRect b="12484" l="0" r="0" t="12478"/>
          <a:stretch/>
        </p:blipFill>
        <p:spPr>
          <a:xfrm>
            <a:off x="0" y="-2725"/>
            <a:ext cx="4571999" cy="5143501"/>
          </a:xfrm>
          <a:prstGeom prst="rect">
            <a:avLst/>
          </a:prstGeom>
          <a:noFill/>
          <a:ln>
            <a:noFill/>
          </a:ln>
        </p:spPr>
      </p:pic>
      <p:pic>
        <p:nvPicPr>
          <p:cNvPr id="149" name="Google Shape;149;p11"/>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153" name="Shape 153"/>
        <p:cNvGrpSpPr/>
        <p:nvPr/>
      </p:nvGrpSpPr>
      <p:grpSpPr>
        <a:xfrm>
          <a:off x="0" y="0"/>
          <a:ext cx="0" cy="0"/>
          <a:chOff x="0" y="0"/>
          <a:chExt cx="0" cy="0"/>
        </a:xfrm>
      </p:grpSpPr>
      <p:sp>
        <p:nvSpPr>
          <p:cNvPr id="154" name="Google Shape;154;p12"/>
          <p:cNvSpPr txBox="1"/>
          <p:nvPr>
            <p:ph type="title"/>
          </p:nvPr>
        </p:nvSpPr>
        <p:spPr>
          <a:xfrm>
            <a:off x="238475" y="2726025"/>
            <a:ext cx="1668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SIS20122</a:t>
            </a:r>
            <a:endParaRPr sz="1100">
              <a:solidFill>
                <a:schemeClr val="lt1"/>
              </a:solidFill>
            </a:endParaRPr>
          </a:p>
          <a:p>
            <a:pPr indent="0" lvl="0" marL="0" rtl="0" algn="l">
              <a:lnSpc>
                <a:spcPct val="90000"/>
              </a:lnSpc>
              <a:spcBef>
                <a:spcPts val="0"/>
              </a:spcBef>
              <a:spcAft>
                <a:spcPts val="0"/>
              </a:spcAft>
              <a:buSzPts val="1100"/>
              <a:buNone/>
            </a:pPr>
            <a:r>
              <a:rPr lang="en-GB" sz="1100">
                <a:solidFill>
                  <a:schemeClr val="lt1"/>
                </a:solidFill>
              </a:rPr>
              <a:t>Certificate II in Sport and Recreation</a:t>
            </a:r>
            <a:endParaRPr sz="1100">
              <a:solidFill>
                <a:schemeClr val="lt1"/>
              </a:solidFill>
            </a:endParaRPr>
          </a:p>
        </p:txBody>
      </p:sp>
      <p:pic>
        <p:nvPicPr>
          <p:cNvPr id="155" name="Google Shape;155;p12"/>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156" name="Google Shape;156;p12"/>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SIS20122 Certificate II in Sport and Recreation</a:t>
            </a:r>
            <a:endParaRPr b="0" i="0" sz="600" u="none" cap="none" strike="noStrike">
              <a:solidFill>
                <a:srgbClr val="EFEFEF"/>
              </a:solidFill>
              <a:latin typeface="Helvetica Neue"/>
              <a:ea typeface="Helvetica Neue"/>
              <a:cs typeface="Helvetica Neue"/>
              <a:sym typeface="Helvetica Neue"/>
            </a:endParaRPr>
          </a:p>
        </p:txBody>
      </p:sp>
      <p:graphicFrame>
        <p:nvGraphicFramePr>
          <p:cNvPr id="157" name="Google Shape;157;p12"/>
          <p:cNvGraphicFramePr/>
          <p:nvPr/>
        </p:nvGraphicFramePr>
        <p:xfrm>
          <a:off x="2278250" y="847063"/>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Introduction to the Sport, Fitness and Recreation (SFR) Industry</a:t>
                      </a:r>
                      <a:endParaRPr sz="700" u="none" cap="none" strike="noStrike">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bl>
          </a:graphicData>
        </a:graphic>
      </p:graphicFrame>
      <p:graphicFrame>
        <p:nvGraphicFramePr>
          <p:cNvPr id="158" name="Google Shape;158;p12"/>
          <p:cNvGraphicFramePr/>
          <p:nvPr/>
        </p:nvGraphicFramePr>
        <p:xfrm>
          <a:off x="5652225" y="847063"/>
          <a:ext cx="3000000" cy="3000000"/>
        </p:xfrm>
        <a:graphic>
          <a:graphicData uri="http://schemas.openxmlformats.org/drawingml/2006/table">
            <a:tbl>
              <a:tblPr>
                <a:noFill/>
                <a:tableStyleId>{A6DC5091-38AB-4339-886A-2100D457D793}</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Working in the SFR Industry - WHS and Provide Quality Service</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Anatomy and Physiology - </a:t>
                      </a:r>
                      <a:r>
                        <a:rPr lang="en-GB" sz="700">
                          <a:solidFill>
                            <a:srgbClr val="434343"/>
                          </a:solidFill>
                          <a:latin typeface="Helvetica Neue"/>
                          <a:ea typeface="Helvetica Neue"/>
                          <a:cs typeface="Helvetica Neue"/>
                          <a:sym typeface="Helvetica Neue"/>
                        </a:rPr>
                        <a:t>The</a:t>
                      </a:r>
                      <a:r>
                        <a:rPr lang="en-GB" sz="700">
                          <a:solidFill>
                            <a:srgbClr val="434343"/>
                          </a:solidFill>
                          <a:latin typeface="Helvetica Neue"/>
                          <a:ea typeface="Helvetica Neue"/>
                          <a:cs typeface="Helvetica Neue"/>
                          <a:sym typeface="Helvetica Neue"/>
                        </a:rPr>
                        <a:t> Cardiovascular System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r h="279875">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Plan and Deliver Group Conditioning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Plan and Deliver a One-on</a:t>
                      </a:r>
                      <a:r>
                        <a:rPr lang="en-GB" sz="700">
                          <a:solidFill>
                            <a:srgbClr val="434343"/>
                          </a:solidFill>
                          <a:latin typeface="Helvetica Neue"/>
                          <a:ea typeface="Helvetica Neue"/>
                          <a:cs typeface="Helvetica Neue"/>
                          <a:sym typeface="Helvetica Neue"/>
                        </a:rPr>
                        <a:t>-one </a:t>
                      </a:r>
                      <a:r>
                        <a:rPr lang="en-GB" sz="700" u="none" cap="none" strike="noStrike">
                          <a:solidFill>
                            <a:srgbClr val="434343"/>
                          </a:solidFill>
                          <a:latin typeface="Helvetica Neue"/>
                          <a:ea typeface="Helvetica Neue"/>
                          <a:cs typeface="Helvetica Neue"/>
                          <a:sym typeface="Helvetica Neue"/>
                        </a:rPr>
                        <a:t>Cardio Program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bl>
          </a:graphicData>
        </a:graphic>
      </p:graphicFrame>
      <p:graphicFrame>
        <p:nvGraphicFramePr>
          <p:cNvPr id="159" name="Google Shape;159;p12"/>
          <p:cNvGraphicFramePr/>
          <p:nvPr/>
        </p:nvGraphicFramePr>
        <p:xfrm>
          <a:off x="2278250" y="2786363"/>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Community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19"/>
                      </a:srgbClr>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46675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Participate in Conditioning Sessions (Supervisor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19"/>
                      </a:srgbClr>
                    </a:solidFill>
                  </a:tcPr>
                </a:tc>
              </a:tr>
            </a:tbl>
          </a:graphicData>
        </a:graphic>
      </p:graphicFrame>
      <p:graphicFrame>
        <p:nvGraphicFramePr>
          <p:cNvPr id="160" name="Google Shape;160;p12"/>
          <p:cNvGraphicFramePr/>
          <p:nvPr/>
        </p:nvGraphicFramePr>
        <p:xfrm>
          <a:off x="5637450" y="2786363"/>
          <a:ext cx="3000000" cy="3000000"/>
        </p:xfrm>
        <a:graphic>
          <a:graphicData uri="http://schemas.openxmlformats.org/drawingml/2006/table">
            <a:tbl>
              <a:tblPr>
                <a:noFill/>
                <a:tableStyleId>{A6DC5091-38AB-4339-886A-2100D457D793}</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236525">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Anatomy and Physiology - The Musculoskeletal System</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 (Optional Additional Training)</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r h="279875">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01525">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Recreational Group Exercise Program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bl>
          </a:graphicData>
        </a:graphic>
      </p:graphicFrame>
      <p:sp>
        <p:nvSpPr>
          <p:cNvPr id="161" name="Google Shape;161;p12"/>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67" name="Google Shape;167;p13"/>
          <p:cNvPicPr preferRelativeResize="0"/>
          <p:nvPr/>
        </p:nvPicPr>
        <p:blipFill rotWithShape="1">
          <a:blip r:embed="rId3">
            <a:alphaModFix/>
          </a:blip>
          <a:srcRect b="12484" l="0" r="0" t="12478"/>
          <a:stretch/>
        </p:blipFill>
        <p:spPr>
          <a:xfrm>
            <a:off x="4572000" y="0"/>
            <a:ext cx="4572002" cy="5143501"/>
          </a:xfrm>
          <a:prstGeom prst="rect">
            <a:avLst/>
          </a:prstGeom>
          <a:noFill/>
          <a:ln>
            <a:noFill/>
          </a:ln>
        </p:spPr>
      </p:pic>
      <p:sp>
        <p:nvSpPr>
          <p:cNvPr id="168" name="Google Shape;168;p13"/>
          <p:cNvSpPr txBox="1"/>
          <p:nvPr>
            <p:ph type="title"/>
          </p:nvPr>
        </p:nvSpPr>
        <p:spPr>
          <a:xfrm>
            <a:off x="585275" y="1218795"/>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sp>
        <p:nvSpPr>
          <p:cNvPr id="169" name="Google Shape;169;p13"/>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SIS20122 Certificate II in Sport and Recreation</a:t>
            </a:r>
            <a:endParaRPr b="0" i="0" sz="600" u="none" cap="none" strike="noStrike">
              <a:solidFill>
                <a:srgbClr val="666666"/>
              </a:solidFill>
              <a:latin typeface="Helvetica Neue"/>
              <a:ea typeface="Helvetica Neue"/>
              <a:cs typeface="Helvetica Neue"/>
              <a:sym typeface="Helvetica Neue"/>
            </a:endParaRPr>
          </a:p>
        </p:txBody>
      </p:sp>
      <p:pic>
        <p:nvPicPr>
          <p:cNvPr id="170" name="Google Shape;170;p13"/>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171" name="Google Shape;171;p13"/>
          <p:cNvSpPr txBox="1"/>
          <p:nvPr>
            <p:ph idx="1" type="body"/>
          </p:nvPr>
        </p:nvSpPr>
        <p:spPr>
          <a:xfrm>
            <a:off x="585275" y="1798049"/>
            <a:ext cx="3655200" cy="1547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Effective communication skills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Providing quality service to participants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77" name="Google Shape;177;p14"/>
          <p:cNvPicPr preferRelativeResize="0"/>
          <p:nvPr/>
        </p:nvPicPr>
        <p:blipFill rotWithShape="1">
          <a:blip r:embed="rId3">
            <a:alphaModFix/>
          </a:blip>
          <a:srcRect b="12484" l="0" r="0" t="12478"/>
          <a:stretch/>
        </p:blipFill>
        <p:spPr>
          <a:xfrm>
            <a:off x="4572000" y="0"/>
            <a:ext cx="4572002" cy="5143501"/>
          </a:xfrm>
          <a:prstGeom prst="rect">
            <a:avLst/>
          </a:prstGeom>
          <a:noFill/>
          <a:ln>
            <a:noFill/>
          </a:ln>
        </p:spPr>
      </p:pic>
      <p:sp>
        <p:nvSpPr>
          <p:cNvPr id="178" name="Google Shape;178;p14"/>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179" name="Google Shape;179;p14"/>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80" name="Google Shape;180;p14"/>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181" name="Google Shape;181;p14"/>
          <p:cNvSpPr txBox="1"/>
          <p:nvPr>
            <p:ph idx="1" type="body"/>
          </p:nvPr>
        </p:nvSpPr>
        <p:spPr>
          <a:xfrm>
            <a:off x="546275" y="2119650"/>
            <a:ext cx="35598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87" name="Google Shape;187;p15"/>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88" name="Google Shape;188;p15"/>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189" name="Google Shape;189;p15"/>
          <p:cNvSpPr txBox="1"/>
          <p:nvPr/>
        </p:nvSpPr>
        <p:spPr>
          <a:xfrm>
            <a:off x="5758950" y="489026"/>
            <a:ext cx="1434600" cy="732848"/>
          </a:xfrm>
          <a:prstGeom prst="rect">
            <a:avLst/>
          </a:prstGeom>
          <a:solidFill>
            <a:srgbClr val="2DAAE2"/>
          </a:solidFill>
          <a:ln>
            <a:noFill/>
          </a:ln>
        </p:spPr>
        <p:txBody>
          <a:bodyPr anchorCtr="0" anchor="ctr"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 in Sport and Recreation</a:t>
            </a:r>
            <a:endParaRPr b="1" i="0" sz="800" u="none" cap="none" strike="noStrike">
              <a:solidFill>
                <a:schemeClr val="lt1"/>
              </a:solidFill>
              <a:latin typeface="Helvetica Neue"/>
              <a:ea typeface="Helvetica Neue"/>
              <a:cs typeface="Helvetica Neue"/>
              <a:sym typeface="Helvetica Neue"/>
            </a:endParaRPr>
          </a:p>
        </p:txBody>
      </p:sp>
      <p:sp>
        <p:nvSpPr>
          <p:cNvPr id="190" name="Google Shape;190;p15"/>
          <p:cNvSpPr txBox="1"/>
          <p:nvPr/>
        </p:nvSpPr>
        <p:spPr>
          <a:xfrm>
            <a:off x="4572000" y="1450750"/>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Official*</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(e.g. Referee – paid position)</a:t>
            </a:r>
            <a:endParaRPr b="0" i="0" sz="800" u="none" cap="none" strike="noStrike">
              <a:solidFill>
                <a:schemeClr val="lt1"/>
              </a:solidFill>
              <a:latin typeface="Helvetica Neue"/>
              <a:ea typeface="Helvetica Neue"/>
              <a:cs typeface="Helvetica Neue"/>
              <a:sym typeface="Helvetica Neue"/>
            </a:endParaRPr>
          </a:p>
        </p:txBody>
      </p:sp>
      <p:sp>
        <p:nvSpPr>
          <p:cNvPr id="191" name="Google Shape;191;p15"/>
          <p:cNvSpPr txBox="1"/>
          <p:nvPr/>
        </p:nvSpPr>
        <p:spPr>
          <a:xfrm>
            <a:off x="4572000" y="32706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Sports Coach</a:t>
            </a:r>
            <a:endParaRPr b="1" i="0" sz="800" u="none" cap="none" strike="noStrike">
              <a:solidFill>
                <a:srgbClr val="2DAAE2"/>
              </a:solidFill>
              <a:latin typeface="Helvetica Neue"/>
              <a:ea typeface="Helvetica Neue"/>
              <a:cs typeface="Helvetica Neue"/>
              <a:sym typeface="Helvetica Neue"/>
            </a:endParaRPr>
          </a:p>
        </p:txBody>
      </p:sp>
      <p:sp>
        <p:nvSpPr>
          <p:cNvPr id="192" name="Google Shape;192;p15"/>
          <p:cNvSpPr txBox="1"/>
          <p:nvPr/>
        </p:nvSpPr>
        <p:spPr>
          <a:xfrm>
            <a:off x="4572000" y="37008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Game Development Officer</a:t>
            </a:r>
            <a:endParaRPr b="1" i="0" sz="800" u="none" cap="none" strike="noStrike">
              <a:solidFill>
                <a:srgbClr val="2DAAE2"/>
              </a:solidFill>
              <a:latin typeface="Helvetica Neue"/>
              <a:ea typeface="Helvetica Neue"/>
              <a:cs typeface="Helvetica Neue"/>
              <a:sym typeface="Helvetica Neue"/>
            </a:endParaRPr>
          </a:p>
        </p:txBody>
      </p:sp>
      <p:sp>
        <p:nvSpPr>
          <p:cNvPr id="193" name="Google Shape;193;p15"/>
          <p:cNvSpPr txBox="1"/>
          <p:nvPr/>
        </p:nvSpPr>
        <p:spPr>
          <a:xfrm>
            <a:off x="6579725" y="32709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Gym Instructor</a:t>
            </a:r>
            <a:endParaRPr b="1" i="0" sz="800" u="none" cap="none" strike="noStrike">
              <a:solidFill>
                <a:srgbClr val="2DAAE2"/>
              </a:solidFill>
              <a:latin typeface="Helvetica Neue"/>
              <a:ea typeface="Helvetica Neue"/>
              <a:cs typeface="Helvetica Neue"/>
              <a:sym typeface="Helvetica Neue"/>
            </a:endParaRPr>
          </a:p>
        </p:txBody>
      </p:sp>
      <p:sp>
        <p:nvSpPr>
          <p:cNvPr id="194" name="Google Shape;194;p15"/>
          <p:cNvSpPr txBox="1"/>
          <p:nvPr/>
        </p:nvSpPr>
        <p:spPr>
          <a:xfrm>
            <a:off x="6579725" y="37011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Group Fitness Instructor</a:t>
            </a:r>
            <a:endParaRPr b="1" i="0" sz="800" u="none" cap="none" strike="noStrike">
              <a:solidFill>
                <a:srgbClr val="2DAAE2"/>
              </a:solidFill>
              <a:latin typeface="Helvetica Neue"/>
              <a:ea typeface="Helvetica Neue"/>
              <a:cs typeface="Helvetica Neue"/>
              <a:sym typeface="Helvetica Neue"/>
            </a:endParaRPr>
          </a:p>
        </p:txBody>
      </p:sp>
      <p:cxnSp>
        <p:nvCxnSpPr>
          <p:cNvPr id="195" name="Google Shape;195;p15"/>
          <p:cNvCxnSpPr>
            <a:stCxn id="189" idx="2"/>
            <a:endCxn id="190" idx="0"/>
          </p:cNvCxnSpPr>
          <p:nvPr/>
        </p:nvCxnSpPr>
        <p:spPr>
          <a:xfrm rot="5400000">
            <a:off x="5859750" y="834274"/>
            <a:ext cx="228900" cy="1004100"/>
          </a:xfrm>
          <a:prstGeom prst="bentConnector3">
            <a:avLst>
              <a:gd fmla="val 49995" name="adj1"/>
            </a:avLst>
          </a:prstGeom>
          <a:noFill/>
          <a:ln cap="flat" cmpd="sng" w="9525">
            <a:solidFill>
              <a:srgbClr val="2DAAE2"/>
            </a:solidFill>
            <a:prstDash val="solid"/>
            <a:round/>
            <a:headEnd len="sm" w="sm" type="none"/>
            <a:tailEnd len="sm" w="sm" type="none"/>
          </a:ln>
        </p:spPr>
      </p:cxnSp>
      <p:cxnSp>
        <p:nvCxnSpPr>
          <p:cNvPr id="196" name="Google Shape;196;p15"/>
          <p:cNvCxnSpPr>
            <a:stCxn id="189" idx="2"/>
            <a:endCxn id="197" idx="0"/>
          </p:cNvCxnSpPr>
          <p:nvPr/>
        </p:nvCxnSpPr>
        <p:spPr>
          <a:xfrm flipH="1" rot="-5400000">
            <a:off x="6864000" y="834124"/>
            <a:ext cx="228900" cy="1004400"/>
          </a:xfrm>
          <a:prstGeom prst="bentConnector3">
            <a:avLst>
              <a:gd fmla="val 49995" name="adj1"/>
            </a:avLst>
          </a:prstGeom>
          <a:noFill/>
          <a:ln cap="flat" cmpd="sng" w="9525">
            <a:solidFill>
              <a:srgbClr val="2DAAE2"/>
            </a:solidFill>
            <a:prstDash val="solid"/>
            <a:round/>
            <a:headEnd len="sm" w="sm" type="none"/>
            <a:tailEnd len="sm" w="sm" type="none"/>
          </a:ln>
        </p:spPr>
      </p:cxnSp>
      <p:cxnSp>
        <p:nvCxnSpPr>
          <p:cNvPr id="198" name="Google Shape;198;p15"/>
          <p:cNvCxnSpPr>
            <a:stCxn id="199" idx="3"/>
            <a:endCxn id="193" idx="3"/>
          </p:cNvCxnSpPr>
          <p:nvPr/>
        </p:nvCxnSpPr>
        <p:spPr>
          <a:xfrm>
            <a:off x="8380113" y="2940725"/>
            <a:ext cx="600" cy="5139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00" name="Google Shape;200;p15"/>
          <p:cNvCxnSpPr>
            <a:stCxn id="199" idx="3"/>
            <a:endCxn id="194" idx="3"/>
          </p:cNvCxnSpPr>
          <p:nvPr/>
        </p:nvCxnSpPr>
        <p:spPr>
          <a:xfrm>
            <a:off x="8380113" y="2940725"/>
            <a:ext cx="600" cy="94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01" name="Google Shape;201;p15"/>
          <p:cNvCxnSpPr>
            <a:stCxn id="202" idx="1"/>
            <a:endCxn id="191" idx="1"/>
          </p:cNvCxnSpPr>
          <p:nvPr/>
        </p:nvCxnSpPr>
        <p:spPr>
          <a:xfrm>
            <a:off x="4572388" y="2940425"/>
            <a:ext cx="600" cy="513900"/>
          </a:xfrm>
          <a:prstGeom prst="bentConnector3">
            <a:avLst>
              <a:gd fmla="val -39752083" name="adj1"/>
            </a:avLst>
          </a:prstGeom>
          <a:noFill/>
          <a:ln cap="flat" cmpd="sng" w="9525">
            <a:solidFill>
              <a:srgbClr val="2DAAE2"/>
            </a:solidFill>
            <a:prstDash val="solid"/>
            <a:round/>
            <a:headEnd len="sm" w="sm" type="none"/>
            <a:tailEnd len="sm" w="sm" type="none"/>
          </a:ln>
        </p:spPr>
      </p:cxnSp>
      <p:cxnSp>
        <p:nvCxnSpPr>
          <p:cNvPr id="203" name="Google Shape;203;p15"/>
          <p:cNvCxnSpPr>
            <a:stCxn id="202" idx="1"/>
            <a:endCxn id="192" idx="1"/>
          </p:cNvCxnSpPr>
          <p:nvPr/>
        </p:nvCxnSpPr>
        <p:spPr>
          <a:xfrm>
            <a:off x="4572388" y="2940425"/>
            <a:ext cx="600" cy="944100"/>
          </a:xfrm>
          <a:prstGeom prst="bentConnector3">
            <a:avLst>
              <a:gd fmla="val -39752083" name="adj1"/>
            </a:avLst>
          </a:prstGeom>
          <a:noFill/>
          <a:ln cap="flat" cmpd="sng" w="9525">
            <a:solidFill>
              <a:srgbClr val="2DAAE2"/>
            </a:solidFill>
            <a:prstDash val="solid"/>
            <a:round/>
            <a:headEnd len="sm" w="sm" type="none"/>
            <a:tailEnd len="sm" w="sm" type="none"/>
          </a:ln>
        </p:spPr>
      </p:cxnSp>
      <p:sp>
        <p:nvSpPr>
          <p:cNvPr id="204" name="Google Shape;204;p15"/>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205" name="Google Shape;205;p15"/>
          <p:cNvSpPr txBox="1"/>
          <p:nvPr/>
        </p:nvSpPr>
        <p:spPr>
          <a:xfrm>
            <a:off x="4572600" y="2123975"/>
            <a:ext cx="3807300" cy="4866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Pathways</a:t>
            </a:r>
            <a:endParaRPr b="1" i="0" sz="800" u="none" cap="none" strike="noStrike">
              <a:solidFill>
                <a:schemeClr val="lt1"/>
              </a:solidFill>
              <a:latin typeface="Helvetica Neue"/>
              <a:ea typeface="Helvetica Neue"/>
              <a:cs typeface="Helvetica Neue"/>
              <a:sym typeface="Helvetica Neue"/>
            </a:endParaRPr>
          </a:p>
        </p:txBody>
      </p:sp>
      <p:cxnSp>
        <p:nvCxnSpPr>
          <p:cNvPr id="206" name="Google Shape;206;p15"/>
          <p:cNvCxnSpPr>
            <a:stCxn id="189" idx="2"/>
            <a:endCxn id="205" idx="0"/>
          </p:cNvCxnSpPr>
          <p:nvPr/>
        </p:nvCxnSpPr>
        <p:spPr>
          <a:xfrm>
            <a:off x="6476250" y="1221874"/>
            <a:ext cx="0" cy="902100"/>
          </a:xfrm>
          <a:prstGeom prst="straightConnector1">
            <a:avLst/>
          </a:prstGeom>
          <a:noFill/>
          <a:ln cap="flat" cmpd="sng" w="9525">
            <a:solidFill>
              <a:srgbClr val="2DAAE2"/>
            </a:solidFill>
            <a:prstDash val="solid"/>
            <a:round/>
            <a:headEnd len="sm" w="sm" type="none"/>
            <a:tailEnd len="sm" w="sm" type="none"/>
          </a:ln>
        </p:spPr>
      </p:cxnSp>
      <p:sp>
        <p:nvSpPr>
          <p:cNvPr id="202" name="Google Shape;202;p15"/>
          <p:cNvSpPr txBox="1"/>
          <p:nvPr/>
        </p:nvSpPr>
        <p:spPr>
          <a:xfrm>
            <a:off x="4572388" y="27568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Sport, Aquatics and Recreation</a:t>
            </a:r>
            <a:endParaRPr b="1" i="0" sz="800" u="none" cap="none" strike="noStrike">
              <a:solidFill>
                <a:schemeClr val="lt1"/>
              </a:solidFill>
              <a:latin typeface="Helvetica Neue"/>
              <a:ea typeface="Helvetica Neue"/>
              <a:cs typeface="Helvetica Neue"/>
              <a:sym typeface="Helvetica Neue"/>
            </a:endParaRPr>
          </a:p>
        </p:txBody>
      </p:sp>
      <p:sp>
        <p:nvSpPr>
          <p:cNvPr id="199" name="Google Shape;199;p15"/>
          <p:cNvSpPr txBox="1"/>
          <p:nvPr/>
        </p:nvSpPr>
        <p:spPr>
          <a:xfrm>
            <a:off x="6580113" y="27571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cxnSp>
        <p:nvCxnSpPr>
          <p:cNvPr id="207" name="Google Shape;207;p15"/>
          <p:cNvCxnSpPr>
            <a:stCxn id="205" idx="2"/>
            <a:endCxn id="202" idx="3"/>
          </p:cNvCxnSpPr>
          <p:nvPr/>
        </p:nvCxnSpPr>
        <p:spPr>
          <a:xfrm rot="5400000">
            <a:off x="6259350" y="2723675"/>
            <a:ext cx="330000" cy="103800"/>
          </a:xfrm>
          <a:prstGeom prst="bentConnector2">
            <a:avLst/>
          </a:prstGeom>
          <a:noFill/>
          <a:ln cap="flat" cmpd="sng" w="9525">
            <a:solidFill>
              <a:srgbClr val="2DAAE2"/>
            </a:solidFill>
            <a:prstDash val="solid"/>
            <a:round/>
            <a:headEnd len="sm" w="sm" type="none"/>
            <a:tailEnd len="sm" w="sm" type="none"/>
          </a:ln>
        </p:spPr>
      </p:cxnSp>
      <p:cxnSp>
        <p:nvCxnSpPr>
          <p:cNvPr id="208" name="Google Shape;208;p15"/>
          <p:cNvCxnSpPr>
            <a:stCxn id="205" idx="2"/>
            <a:endCxn id="199" idx="1"/>
          </p:cNvCxnSpPr>
          <p:nvPr/>
        </p:nvCxnSpPr>
        <p:spPr>
          <a:xfrm flipH="1" rot="-5400000">
            <a:off x="6363000" y="2723825"/>
            <a:ext cx="330300" cy="103800"/>
          </a:xfrm>
          <a:prstGeom prst="bentConnector2">
            <a:avLst/>
          </a:prstGeom>
          <a:noFill/>
          <a:ln cap="flat" cmpd="sng" w="9525">
            <a:solidFill>
              <a:srgbClr val="2DAAE2"/>
            </a:solidFill>
            <a:prstDash val="solid"/>
            <a:round/>
            <a:headEnd len="sm" w="sm" type="none"/>
            <a:tailEnd len="sm" w="sm" type="none"/>
          </a:ln>
        </p:spPr>
      </p:cxnSp>
      <p:sp>
        <p:nvSpPr>
          <p:cNvPr id="209" name="Google Shape;209;p15"/>
          <p:cNvSpPr txBox="1"/>
          <p:nvPr/>
        </p:nvSpPr>
        <p:spPr>
          <a:xfrm>
            <a:off x="4572000" y="41310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Recreation Officer</a:t>
            </a:r>
            <a:endParaRPr b="1" i="0" sz="800" u="none" cap="none" strike="noStrike">
              <a:solidFill>
                <a:srgbClr val="2DAAE2"/>
              </a:solidFill>
              <a:latin typeface="Helvetica Neue"/>
              <a:ea typeface="Helvetica Neue"/>
              <a:cs typeface="Helvetica Neue"/>
              <a:sym typeface="Helvetica Neue"/>
            </a:endParaRPr>
          </a:p>
        </p:txBody>
      </p:sp>
      <p:sp>
        <p:nvSpPr>
          <p:cNvPr id="210" name="Google Shape;210;p15"/>
          <p:cNvSpPr txBox="1"/>
          <p:nvPr/>
        </p:nvSpPr>
        <p:spPr>
          <a:xfrm>
            <a:off x="6579725" y="4131300"/>
            <a:ext cx="1906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 When combined with individual sport’s National Officiating / Coaching Accreditation Scheme </a:t>
            </a:r>
            <a:endParaRPr b="0" i="0" sz="600" u="none" cap="none" strike="noStrike">
              <a:solidFill>
                <a:srgbClr val="666666"/>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(NOAS/NCAS) technical requirements</a:t>
            </a:r>
            <a:endParaRPr b="0" i="0" sz="600" u="none" cap="none" strike="noStrike">
              <a:solidFill>
                <a:srgbClr val="666666"/>
              </a:solidFill>
              <a:latin typeface="Helvetica Neue"/>
              <a:ea typeface="Helvetica Neue"/>
              <a:cs typeface="Helvetica Neue"/>
              <a:sym typeface="Helvetica Neue"/>
            </a:endParaRPr>
          </a:p>
        </p:txBody>
      </p:sp>
      <p:sp>
        <p:nvSpPr>
          <p:cNvPr id="197" name="Google Shape;197;p15"/>
          <p:cNvSpPr txBox="1"/>
          <p:nvPr/>
        </p:nvSpPr>
        <p:spPr>
          <a:xfrm>
            <a:off x="6580500" y="1450750"/>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Coach*</a:t>
            </a:r>
            <a:endParaRPr b="1" i="0" sz="8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16"/>
          <p:cNvSpPr txBox="1"/>
          <p:nvPr>
            <p:ph idx="4294967295" type="title"/>
          </p:nvPr>
        </p:nvSpPr>
        <p:spPr>
          <a:xfrm>
            <a:off x="1062300" y="1748175"/>
            <a:ext cx="7019400" cy="138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SIS20321 Certificate II in Sport Coaching</a:t>
            </a:r>
            <a:endParaRPr b="1" sz="4300">
              <a:solidFill>
                <a:schemeClr val="lt1"/>
              </a:solidFill>
            </a:endParaRPr>
          </a:p>
        </p:txBody>
      </p:sp>
      <p:pic>
        <p:nvPicPr>
          <p:cNvPr id="216" name="Google Shape;216;p16"/>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217" name="Google Shape;217;p16"/>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223" name="Google Shape;223;p17"/>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224" name="Google Shape;224;p17"/>
          <p:cNvSpPr txBox="1"/>
          <p:nvPr>
            <p:ph idx="1" type="body"/>
          </p:nvPr>
        </p:nvSpPr>
        <p:spPr>
          <a:xfrm>
            <a:off x="317025" y="1518400"/>
            <a:ext cx="3887400" cy="294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in assistant coaching roles working or volunteering at community-based sports clubs and organisations in the Australian sport industry.</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Individuals with this qualification use a range of basic coaching skills to engage participants in a specific sport. They work under the supervision of a coach.</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100">
              <a:solidFill>
                <a:schemeClr val="lt1"/>
              </a:solidFill>
              <a:latin typeface="Helvetica Neue Light"/>
              <a:ea typeface="Helvetica Neue Light"/>
              <a:cs typeface="Helvetica Neue Light"/>
              <a:sym typeface="Helvetica Neue Light"/>
            </a:endParaRPr>
          </a:p>
        </p:txBody>
      </p:sp>
      <p:sp>
        <p:nvSpPr>
          <p:cNvPr id="225" name="Google Shape;225;p17"/>
          <p:cNvSpPr txBox="1"/>
          <p:nvPr>
            <p:ph type="title"/>
          </p:nvPr>
        </p:nvSpPr>
        <p:spPr>
          <a:xfrm>
            <a:off x="317025" y="508325"/>
            <a:ext cx="36852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SIS20321 Certificate II in Sport Coaching</a:t>
            </a:r>
            <a:endParaRPr b="1" sz="2400">
              <a:solidFill>
                <a:schemeClr val="lt1"/>
              </a:solidFill>
            </a:endParaRPr>
          </a:p>
        </p:txBody>
      </p:sp>
      <p:graphicFrame>
        <p:nvGraphicFramePr>
          <p:cNvPr id="226" name="Google Shape;226;p17"/>
          <p:cNvGraphicFramePr/>
          <p:nvPr/>
        </p:nvGraphicFramePr>
        <p:xfrm>
          <a:off x="4889025" y="830688"/>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1-Year Format</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7 </a:t>
                      </a:r>
                      <a:r>
                        <a:rPr lang="en-GB" sz="900" u="none" cap="none" strike="noStrike">
                          <a:latin typeface="Helvetica Neue"/>
                          <a:ea typeface="Helvetica Neue"/>
                          <a:cs typeface="Helvetica Neue"/>
                          <a:sym typeface="Helvetica Neue"/>
                        </a:rPr>
                        <a:t>(3 Core units, 4 Elective units)</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$265.00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 First Aid $55.00)</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4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27" name="Google Shape;227;p17"/>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SIS20321 Certificate II in Sport Coaching</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233" name="Google Shape;233;p18"/>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234" name="Google Shape;234;p18"/>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235" name="Google Shape;235;p18"/>
          <p:cNvSpPr txBox="1"/>
          <p:nvPr>
            <p:ph idx="1" type="body"/>
          </p:nvPr>
        </p:nvSpPr>
        <p:spPr>
          <a:xfrm>
            <a:off x="4979625" y="1901975"/>
            <a:ext cx="3670500" cy="23385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SIS20321 Certificate II in Sport Coaching (max. 4 QCE Credits)</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The nationally recognised First Aid competency - HLTAID011 Provide First Aid</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Community Coaching - Essential Skills Course (non-accredited), issued by  Australian Sports Commission</a:t>
            </a:r>
            <a:endParaRPr sz="1200">
              <a:solidFill>
                <a:schemeClr val="lt1"/>
              </a:solidFill>
            </a:endParaRPr>
          </a:p>
          <a:p>
            <a:pPr indent="-304800" lvl="0" marL="457200" rtl="0" algn="l">
              <a:lnSpc>
                <a:spcPct val="110000"/>
              </a:lnSpc>
              <a:spcBef>
                <a:spcPts val="1000"/>
              </a:spcBef>
              <a:spcAft>
                <a:spcPts val="1000"/>
              </a:spcAft>
              <a:buClr>
                <a:schemeClr val="lt1"/>
              </a:buClr>
              <a:buSzPts val="1200"/>
              <a:buChar char="●"/>
            </a:pPr>
            <a:r>
              <a:rPr lang="en-GB" sz="1200">
                <a:solidFill>
                  <a:schemeClr val="lt1"/>
                </a:solidFill>
              </a:rPr>
              <a:t>Direct pathway into SIS30321 Certificate III in Fitness or SIS30122 Certificate III in Sport, Aquatics and Recreation in Year 11 and 12.</a:t>
            </a:r>
            <a:endParaRPr sz="1200">
              <a:solidFill>
                <a:schemeClr val="lt1"/>
              </a:solidFill>
            </a:endParaRPr>
          </a:p>
        </p:txBody>
      </p:sp>
      <p:sp>
        <p:nvSpPr>
          <p:cNvPr id="236" name="Google Shape;236;p18"/>
          <p:cNvSpPr txBox="1"/>
          <p:nvPr>
            <p:ph type="title"/>
          </p:nvPr>
        </p:nvSpPr>
        <p:spPr>
          <a:xfrm>
            <a:off x="5092125" y="90302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237" name="Google Shape;237;p18"/>
          <p:cNvPicPr preferRelativeResize="0"/>
          <p:nvPr/>
        </p:nvPicPr>
        <p:blipFill rotWithShape="1">
          <a:blip r:embed="rId4">
            <a:alphaModFix/>
          </a:blip>
          <a:srcRect b="12484" l="0" r="0" t="12478"/>
          <a:stretch/>
        </p:blipFill>
        <p:spPr>
          <a:xfrm>
            <a:off x="0" y="-2725"/>
            <a:ext cx="4571999" cy="5143501"/>
          </a:xfrm>
          <a:prstGeom prst="rect">
            <a:avLst/>
          </a:prstGeom>
          <a:noFill/>
          <a:ln>
            <a:noFill/>
          </a:ln>
        </p:spPr>
      </p:pic>
      <p:pic>
        <p:nvPicPr>
          <p:cNvPr id="238" name="Google Shape;238;p18"/>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239" name="Google Shape;239;p18"/>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SIS20321 Certificate II in Sport Coaching</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243" name="Shape 243"/>
        <p:cNvGrpSpPr/>
        <p:nvPr/>
      </p:nvGrpSpPr>
      <p:grpSpPr>
        <a:xfrm>
          <a:off x="0" y="0"/>
          <a:ext cx="0" cy="0"/>
          <a:chOff x="0" y="0"/>
          <a:chExt cx="0" cy="0"/>
        </a:xfrm>
      </p:grpSpPr>
      <p:sp>
        <p:nvSpPr>
          <p:cNvPr id="244" name="Google Shape;244;p19"/>
          <p:cNvSpPr txBox="1"/>
          <p:nvPr>
            <p:ph type="title"/>
          </p:nvPr>
        </p:nvSpPr>
        <p:spPr>
          <a:xfrm>
            <a:off x="238475" y="2726025"/>
            <a:ext cx="1668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SIS20321 </a:t>
            </a:r>
            <a:endParaRPr sz="1100">
              <a:solidFill>
                <a:schemeClr val="lt1"/>
              </a:solidFill>
            </a:endParaRPr>
          </a:p>
          <a:p>
            <a:pPr indent="0" lvl="0" marL="0" rtl="0" algn="l">
              <a:lnSpc>
                <a:spcPct val="90000"/>
              </a:lnSpc>
              <a:spcBef>
                <a:spcPts val="0"/>
              </a:spcBef>
              <a:spcAft>
                <a:spcPts val="0"/>
              </a:spcAft>
              <a:buSzPts val="1100"/>
              <a:buNone/>
            </a:pPr>
            <a:r>
              <a:rPr lang="en-GB" sz="1100">
                <a:solidFill>
                  <a:schemeClr val="lt1"/>
                </a:solidFill>
              </a:rPr>
              <a:t>Certificate II in Sport Coaching</a:t>
            </a:r>
            <a:endParaRPr sz="1100">
              <a:solidFill>
                <a:schemeClr val="lt1"/>
              </a:solidFill>
            </a:endParaRPr>
          </a:p>
        </p:txBody>
      </p:sp>
      <p:pic>
        <p:nvPicPr>
          <p:cNvPr id="245" name="Google Shape;245;p19"/>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246" name="Google Shape;246;p19"/>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SIS20321 Certificate II in Sport Coaching</a:t>
            </a:r>
            <a:endParaRPr b="0" i="0" sz="600" u="none" cap="none" strike="noStrike">
              <a:solidFill>
                <a:srgbClr val="EFEFEF"/>
              </a:solidFill>
              <a:latin typeface="Helvetica Neue"/>
              <a:ea typeface="Helvetica Neue"/>
              <a:cs typeface="Helvetica Neue"/>
              <a:sym typeface="Helvetica Neue"/>
            </a:endParaRPr>
          </a:p>
        </p:txBody>
      </p:sp>
      <p:graphicFrame>
        <p:nvGraphicFramePr>
          <p:cNvPr id="247" name="Google Shape;247;p19"/>
          <p:cNvGraphicFramePr/>
          <p:nvPr/>
        </p:nvGraphicFramePr>
        <p:xfrm>
          <a:off x="5652225" y="2786363"/>
          <a:ext cx="3000000" cy="3000000"/>
        </p:xfrm>
        <a:graphic>
          <a:graphicData uri="http://schemas.openxmlformats.org/drawingml/2006/table">
            <a:tbl>
              <a:tblPr>
                <a:noFill/>
                <a:tableStyleId>{A6DC5091-38AB-4339-886A-2100D457D793}</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a:t>
                      </a:r>
                      <a:r>
                        <a:rPr b="1" lang="en-GB" sz="700">
                          <a:solidFill>
                            <a:srgbClr val="2DAAE2"/>
                          </a:solidFill>
                          <a:latin typeface="Helvetica Neue"/>
                          <a:ea typeface="Helvetica Neue"/>
                          <a:cs typeface="Helvetica Neue"/>
                          <a:sym typeface="Helvetica Neue"/>
                        </a:rPr>
                        <a:t>4</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962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Sport-specific Coaching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First Aid Course: HLTAID011 </a:t>
                      </a:r>
                      <a:r>
                        <a:rPr lang="en-GB" sz="700" u="none" cap="none" strike="noStrike">
                          <a:solidFill>
                            <a:srgbClr val="434343"/>
                          </a:solidFill>
                          <a:latin typeface="Helvetica Neue"/>
                          <a:ea typeface="Helvetica Neue"/>
                          <a:cs typeface="Helvetica Neue"/>
                          <a:sym typeface="Helvetica Neue"/>
                        </a:rPr>
                        <a:t>Provide First Aid</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r h="26785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312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Sport-specific </a:t>
                      </a:r>
                      <a:r>
                        <a:rPr lang="en-GB" sz="700" u="none" cap="none" strike="noStrike">
                          <a:solidFill>
                            <a:srgbClr val="434343"/>
                          </a:solidFill>
                          <a:latin typeface="Helvetica Neue"/>
                          <a:ea typeface="Helvetica Neue"/>
                          <a:cs typeface="Helvetica Neue"/>
                          <a:sym typeface="Helvetica Neue"/>
                        </a:rPr>
                        <a:t>Coaching Program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19"/>
                      </a:srgbClr>
                    </a:solidFill>
                  </a:tcPr>
                </a:tc>
              </a:tr>
            </a:tbl>
          </a:graphicData>
        </a:graphic>
      </p:graphicFrame>
      <p:sp>
        <p:nvSpPr>
          <p:cNvPr id="248" name="Google Shape;248;p19"/>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graphicFrame>
        <p:nvGraphicFramePr>
          <p:cNvPr id="249" name="Google Shape;249;p19"/>
          <p:cNvGraphicFramePr/>
          <p:nvPr/>
        </p:nvGraphicFramePr>
        <p:xfrm>
          <a:off x="2278250" y="847063"/>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Introduction to the Sport, Fitness and Recreation (SFR) Industry</a:t>
                      </a:r>
                      <a:endParaRPr sz="700" u="none" cap="none" strike="noStrike">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bl>
          </a:graphicData>
        </a:graphic>
      </p:graphicFrame>
      <p:graphicFrame>
        <p:nvGraphicFramePr>
          <p:cNvPr id="250" name="Google Shape;250;p19"/>
          <p:cNvGraphicFramePr/>
          <p:nvPr/>
        </p:nvGraphicFramePr>
        <p:xfrm>
          <a:off x="2278250" y="2786363"/>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Community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46675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Participate in Conditioning Sessions (Supervisor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bl>
          </a:graphicData>
        </a:graphic>
      </p:graphicFrame>
      <p:graphicFrame>
        <p:nvGraphicFramePr>
          <p:cNvPr id="251" name="Google Shape;251;p19"/>
          <p:cNvGraphicFramePr/>
          <p:nvPr/>
        </p:nvGraphicFramePr>
        <p:xfrm>
          <a:off x="5652225" y="847063"/>
          <a:ext cx="3000000" cy="3000000"/>
        </p:xfrm>
        <a:graphic>
          <a:graphicData uri="http://schemas.openxmlformats.org/drawingml/2006/table">
            <a:tbl>
              <a:tblPr>
                <a:noFill/>
                <a:tableStyleId>{A6DC5091-38AB-4339-886A-2100D457D793}</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Working in the SFR Industry - </a:t>
                      </a:r>
                      <a:r>
                        <a:rPr lang="en-GB" sz="700">
                          <a:solidFill>
                            <a:srgbClr val="434343"/>
                          </a:solidFill>
                          <a:latin typeface="Helvetica Neue"/>
                          <a:ea typeface="Helvetica Neue"/>
                          <a:cs typeface="Helvetica Neue"/>
                          <a:sym typeface="Helvetica Neue"/>
                        </a:rPr>
                        <a:t>Coaching Foundation Level Participants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r h="279875">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Plan and Deliver Group Conditioning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Plan and Deliver a One-on</a:t>
                      </a:r>
                      <a:r>
                        <a:rPr lang="en-GB" sz="700">
                          <a:solidFill>
                            <a:srgbClr val="434343"/>
                          </a:solidFill>
                          <a:latin typeface="Helvetica Neue"/>
                          <a:ea typeface="Helvetica Neue"/>
                          <a:cs typeface="Helvetica Neue"/>
                          <a:sym typeface="Helvetica Neue"/>
                        </a:rPr>
                        <a:t>-one </a:t>
                      </a:r>
                      <a:r>
                        <a:rPr lang="en-GB" sz="700" u="none" cap="none" strike="noStrike">
                          <a:solidFill>
                            <a:srgbClr val="434343"/>
                          </a:solidFill>
                          <a:latin typeface="Helvetica Neue"/>
                          <a:ea typeface="Helvetica Neue"/>
                          <a:cs typeface="Helvetica Neue"/>
                          <a:sym typeface="Helvetica Neue"/>
                        </a:rPr>
                        <a:t>Cardio Program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2"/>
          <p:cNvSpPr txBox="1"/>
          <p:nvPr>
            <p:ph idx="1" type="subTitle"/>
          </p:nvPr>
        </p:nvSpPr>
        <p:spPr>
          <a:xfrm>
            <a:off x="1870800" y="1577525"/>
            <a:ext cx="5402400" cy="152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SzPts val="197"/>
              <a:buNone/>
            </a:pPr>
            <a:r>
              <a:t/>
            </a:r>
            <a:endParaRPr sz="1800">
              <a:solidFill>
                <a:schemeClr val="dk1"/>
              </a:solidFill>
              <a:latin typeface="Helvetica Neue Light"/>
              <a:ea typeface="Helvetica Neue Light"/>
              <a:cs typeface="Helvetica Neue Light"/>
              <a:sym typeface="Helvetica Neue Light"/>
            </a:endParaRPr>
          </a:p>
        </p:txBody>
      </p:sp>
      <p:pic>
        <p:nvPicPr>
          <p:cNvPr id="66" name="Google Shape;66;p2"/>
          <p:cNvPicPr preferRelativeResize="0"/>
          <p:nvPr/>
        </p:nvPicPr>
        <p:blipFill rotWithShape="1">
          <a:blip r:embed="rId4">
            <a:alphaModFix/>
          </a:blip>
          <a:srcRect b="0" l="0" r="0" t="0"/>
          <a:stretch/>
        </p:blipFill>
        <p:spPr>
          <a:xfrm>
            <a:off x="3742963" y="3845950"/>
            <a:ext cx="1658076" cy="777226"/>
          </a:xfrm>
          <a:prstGeom prst="rect">
            <a:avLst/>
          </a:prstGeom>
          <a:noFill/>
          <a:ln>
            <a:noFill/>
          </a:ln>
        </p:spPr>
      </p:pic>
      <p:sp>
        <p:nvSpPr>
          <p:cNvPr id="67" name="Google Shape;67;p2"/>
          <p:cNvSpPr txBox="1"/>
          <p:nvPr/>
        </p:nvSpPr>
        <p:spPr>
          <a:xfrm>
            <a:off x="3072000" y="1254425"/>
            <a:ext cx="30000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rgbClr val="1D488A"/>
                </a:solidFill>
                <a:latin typeface="Helvetica Neue"/>
                <a:ea typeface="Helvetica Neue"/>
                <a:cs typeface="Helvetica Neue"/>
                <a:sym typeface="Helvetica Neue"/>
              </a:rPr>
              <a:t>THE BINNACLE MISSION</a:t>
            </a:r>
            <a:endParaRPr b="1" i="0" sz="1000" u="none" cap="none" strike="noStrike">
              <a:solidFill>
                <a:srgbClr val="1D488A"/>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0"/>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57" name="Google Shape;257;p20"/>
          <p:cNvPicPr preferRelativeResize="0"/>
          <p:nvPr/>
        </p:nvPicPr>
        <p:blipFill rotWithShape="1">
          <a:blip r:embed="rId3">
            <a:alphaModFix/>
          </a:blip>
          <a:srcRect b="12484" l="0" r="0" t="12478"/>
          <a:stretch/>
        </p:blipFill>
        <p:spPr>
          <a:xfrm>
            <a:off x="4572000" y="0"/>
            <a:ext cx="4572002" cy="5143501"/>
          </a:xfrm>
          <a:prstGeom prst="rect">
            <a:avLst/>
          </a:prstGeom>
          <a:noFill/>
          <a:ln>
            <a:noFill/>
          </a:ln>
        </p:spPr>
      </p:pic>
      <p:sp>
        <p:nvSpPr>
          <p:cNvPr id="258" name="Google Shape;258;p20"/>
          <p:cNvSpPr txBox="1"/>
          <p:nvPr>
            <p:ph type="title"/>
          </p:nvPr>
        </p:nvSpPr>
        <p:spPr>
          <a:xfrm>
            <a:off x="585275" y="1392157"/>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259" name="Google Shape;259;p20"/>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260" name="Google Shape;260;p20"/>
          <p:cNvSpPr txBox="1"/>
          <p:nvPr>
            <p:ph idx="1" type="body"/>
          </p:nvPr>
        </p:nvSpPr>
        <p:spPr>
          <a:xfrm>
            <a:off x="585275" y="1958550"/>
            <a:ext cx="3655200" cy="1226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Planning coaching sessions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Coaching foundation level participants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Officiating games and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Work Safely in the Sport, Fitness and Recreation Industry</a:t>
            </a:r>
            <a:endParaRPr sz="1200">
              <a:solidFill>
                <a:schemeClr val="lt1"/>
              </a:solidFill>
            </a:endParaRPr>
          </a:p>
        </p:txBody>
      </p:sp>
      <p:sp>
        <p:nvSpPr>
          <p:cNvPr id="261" name="Google Shape;261;p20"/>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SIS20321 Certificate II in Sport Coaching</a:t>
            </a:r>
            <a:endParaRPr b="0" i="0" sz="600" u="none" cap="none" strike="noStrike">
              <a:solidFill>
                <a:srgbClr val="666666"/>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67" name="Google Shape;267;p21"/>
          <p:cNvPicPr preferRelativeResize="0"/>
          <p:nvPr/>
        </p:nvPicPr>
        <p:blipFill rotWithShape="1">
          <a:blip r:embed="rId3">
            <a:alphaModFix/>
          </a:blip>
          <a:srcRect b="24962" l="0" r="0" t="0"/>
          <a:stretch/>
        </p:blipFill>
        <p:spPr>
          <a:xfrm>
            <a:off x="4572000" y="0"/>
            <a:ext cx="4572002" cy="5143501"/>
          </a:xfrm>
          <a:prstGeom prst="rect">
            <a:avLst/>
          </a:prstGeom>
          <a:noFill/>
          <a:ln>
            <a:noFill/>
          </a:ln>
        </p:spPr>
      </p:pic>
      <p:sp>
        <p:nvSpPr>
          <p:cNvPr id="268" name="Google Shape;268;p21"/>
          <p:cNvSpPr txBox="1"/>
          <p:nvPr>
            <p:ph idx="1" type="body"/>
          </p:nvPr>
        </p:nvSpPr>
        <p:spPr>
          <a:xfrm>
            <a:off x="614400" y="2119650"/>
            <a:ext cx="32709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
        <p:nvSpPr>
          <p:cNvPr id="269" name="Google Shape;269;p21"/>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270" name="Google Shape;270;p21"/>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271" name="Google Shape;271;p21"/>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SIS20321 Certificate II in Sport Coaching</a:t>
            </a:r>
            <a:endParaRPr b="0" i="0" sz="600" u="none" cap="none" strike="noStrike">
              <a:solidFill>
                <a:srgbClr val="666666"/>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77" name="Google Shape;277;p22"/>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278" name="Google Shape;278;p22"/>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279" name="Google Shape;279;p22"/>
          <p:cNvSpPr txBox="1"/>
          <p:nvPr/>
        </p:nvSpPr>
        <p:spPr>
          <a:xfrm>
            <a:off x="5758950" y="550500"/>
            <a:ext cx="14346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 in Sport Coaching</a:t>
            </a:r>
            <a:endParaRPr b="1" i="0" sz="800" u="none" cap="none" strike="noStrike">
              <a:solidFill>
                <a:schemeClr val="lt1"/>
              </a:solidFill>
              <a:latin typeface="Helvetica Neue"/>
              <a:ea typeface="Helvetica Neue"/>
              <a:cs typeface="Helvetica Neue"/>
              <a:sym typeface="Helvetica Neue"/>
            </a:endParaRPr>
          </a:p>
        </p:txBody>
      </p:sp>
      <p:sp>
        <p:nvSpPr>
          <p:cNvPr id="280" name="Google Shape;280;p22"/>
          <p:cNvSpPr txBox="1"/>
          <p:nvPr/>
        </p:nvSpPr>
        <p:spPr>
          <a:xfrm>
            <a:off x="4572000" y="1450750"/>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Assistant Coach</a:t>
            </a:r>
            <a:endParaRPr b="1" i="0" sz="800" u="none" cap="none" strike="noStrike">
              <a:solidFill>
                <a:schemeClr val="lt1"/>
              </a:solidFill>
              <a:latin typeface="Helvetica Neue"/>
              <a:ea typeface="Helvetica Neue"/>
              <a:cs typeface="Helvetica Neue"/>
              <a:sym typeface="Helvetica Neue"/>
            </a:endParaRPr>
          </a:p>
        </p:txBody>
      </p:sp>
      <p:sp>
        <p:nvSpPr>
          <p:cNvPr id="281" name="Google Shape;281;p22"/>
          <p:cNvSpPr txBox="1"/>
          <p:nvPr/>
        </p:nvSpPr>
        <p:spPr>
          <a:xfrm>
            <a:off x="6579713" y="1450750"/>
            <a:ext cx="18000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Coach or Official*</a:t>
            </a:r>
            <a:endParaRPr b="0" i="0" sz="700" u="none" cap="none" strike="noStrike">
              <a:solidFill>
                <a:schemeClr val="lt1"/>
              </a:solidFill>
              <a:latin typeface="Helvetica Neue"/>
              <a:ea typeface="Helvetica Neue"/>
              <a:cs typeface="Helvetica Neue"/>
              <a:sym typeface="Helvetica Neue"/>
            </a:endParaRPr>
          </a:p>
        </p:txBody>
      </p:sp>
      <p:sp>
        <p:nvSpPr>
          <p:cNvPr id="282" name="Google Shape;282;p22"/>
          <p:cNvSpPr txBox="1"/>
          <p:nvPr/>
        </p:nvSpPr>
        <p:spPr>
          <a:xfrm>
            <a:off x="4572000" y="32706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Sports Coach</a:t>
            </a:r>
            <a:endParaRPr b="1" i="0" sz="800" u="none" cap="none" strike="noStrike">
              <a:solidFill>
                <a:srgbClr val="2DAAE2"/>
              </a:solidFill>
              <a:latin typeface="Helvetica Neue"/>
              <a:ea typeface="Helvetica Neue"/>
              <a:cs typeface="Helvetica Neue"/>
              <a:sym typeface="Helvetica Neue"/>
            </a:endParaRPr>
          </a:p>
        </p:txBody>
      </p:sp>
      <p:sp>
        <p:nvSpPr>
          <p:cNvPr id="283" name="Google Shape;283;p22"/>
          <p:cNvSpPr txBox="1"/>
          <p:nvPr/>
        </p:nvSpPr>
        <p:spPr>
          <a:xfrm>
            <a:off x="4572000" y="37008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Game Development Officer</a:t>
            </a:r>
            <a:endParaRPr b="1" i="0" sz="800" u="none" cap="none" strike="noStrike">
              <a:solidFill>
                <a:srgbClr val="2DAAE2"/>
              </a:solidFill>
              <a:latin typeface="Helvetica Neue"/>
              <a:ea typeface="Helvetica Neue"/>
              <a:cs typeface="Helvetica Neue"/>
              <a:sym typeface="Helvetica Neue"/>
            </a:endParaRPr>
          </a:p>
        </p:txBody>
      </p:sp>
      <p:sp>
        <p:nvSpPr>
          <p:cNvPr id="284" name="Google Shape;284;p22"/>
          <p:cNvSpPr txBox="1"/>
          <p:nvPr/>
        </p:nvSpPr>
        <p:spPr>
          <a:xfrm>
            <a:off x="6579725" y="32709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Gym Instructor</a:t>
            </a:r>
            <a:endParaRPr b="1" i="0" sz="800" u="none" cap="none" strike="noStrike">
              <a:solidFill>
                <a:srgbClr val="2DAAE2"/>
              </a:solidFill>
              <a:latin typeface="Helvetica Neue"/>
              <a:ea typeface="Helvetica Neue"/>
              <a:cs typeface="Helvetica Neue"/>
              <a:sym typeface="Helvetica Neue"/>
            </a:endParaRPr>
          </a:p>
        </p:txBody>
      </p:sp>
      <p:sp>
        <p:nvSpPr>
          <p:cNvPr id="285" name="Google Shape;285;p22"/>
          <p:cNvSpPr txBox="1"/>
          <p:nvPr/>
        </p:nvSpPr>
        <p:spPr>
          <a:xfrm>
            <a:off x="6579725" y="37011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Group Fitness Instructor</a:t>
            </a:r>
            <a:endParaRPr b="1" i="0" sz="800" u="none" cap="none" strike="noStrike">
              <a:solidFill>
                <a:srgbClr val="2DAAE2"/>
              </a:solidFill>
              <a:latin typeface="Helvetica Neue"/>
              <a:ea typeface="Helvetica Neue"/>
              <a:cs typeface="Helvetica Neue"/>
              <a:sym typeface="Helvetica Neue"/>
            </a:endParaRPr>
          </a:p>
        </p:txBody>
      </p:sp>
      <p:cxnSp>
        <p:nvCxnSpPr>
          <p:cNvPr id="286" name="Google Shape;286;p22"/>
          <p:cNvCxnSpPr>
            <a:stCxn id="279" idx="2"/>
            <a:endCxn id="280" idx="0"/>
          </p:cNvCxnSpPr>
          <p:nvPr/>
        </p:nvCxnSpPr>
        <p:spPr>
          <a:xfrm rot="5400000">
            <a:off x="5829000" y="803550"/>
            <a:ext cx="290400" cy="10041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287" name="Google Shape;287;p22"/>
          <p:cNvCxnSpPr>
            <a:stCxn id="279" idx="2"/>
            <a:endCxn id="281" idx="0"/>
          </p:cNvCxnSpPr>
          <p:nvPr/>
        </p:nvCxnSpPr>
        <p:spPr>
          <a:xfrm flipH="1" rot="-5400000">
            <a:off x="6832800" y="803850"/>
            <a:ext cx="290400" cy="10035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288" name="Google Shape;288;p22"/>
          <p:cNvCxnSpPr>
            <a:stCxn id="289" idx="3"/>
            <a:endCxn id="284" idx="3"/>
          </p:cNvCxnSpPr>
          <p:nvPr/>
        </p:nvCxnSpPr>
        <p:spPr>
          <a:xfrm>
            <a:off x="8380113" y="2940725"/>
            <a:ext cx="600" cy="5139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90" name="Google Shape;290;p22"/>
          <p:cNvCxnSpPr>
            <a:stCxn id="289" idx="3"/>
            <a:endCxn id="285" idx="3"/>
          </p:cNvCxnSpPr>
          <p:nvPr/>
        </p:nvCxnSpPr>
        <p:spPr>
          <a:xfrm>
            <a:off x="8380113" y="2940725"/>
            <a:ext cx="600" cy="94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91" name="Google Shape;291;p22"/>
          <p:cNvCxnSpPr>
            <a:stCxn id="292" idx="1"/>
            <a:endCxn id="282" idx="1"/>
          </p:cNvCxnSpPr>
          <p:nvPr/>
        </p:nvCxnSpPr>
        <p:spPr>
          <a:xfrm>
            <a:off x="4572388" y="2940425"/>
            <a:ext cx="600" cy="513900"/>
          </a:xfrm>
          <a:prstGeom prst="bentConnector3">
            <a:avLst>
              <a:gd fmla="val -39752083" name="adj1"/>
            </a:avLst>
          </a:prstGeom>
          <a:noFill/>
          <a:ln cap="flat" cmpd="sng" w="9525">
            <a:solidFill>
              <a:srgbClr val="2DAAE2"/>
            </a:solidFill>
            <a:prstDash val="solid"/>
            <a:round/>
            <a:headEnd len="sm" w="sm" type="none"/>
            <a:tailEnd len="sm" w="sm" type="none"/>
          </a:ln>
        </p:spPr>
      </p:cxnSp>
      <p:cxnSp>
        <p:nvCxnSpPr>
          <p:cNvPr id="293" name="Google Shape;293;p22"/>
          <p:cNvCxnSpPr>
            <a:stCxn id="292" idx="1"/>
            <a:endCxn id="283" idx="1"/>
          </p:cNvCxnSpPr>
          <p:nvPr/>
        </p:nvCxnSpPr>
        <p:spPr>
          <a:xfrm>
            <a:off x="4572388" y="2940425"/>
            <a:ext cx="600" cy="944100"/>
          </a:xfrm>
          <a:prstGeom prst="bentConnector3">
            <a:avLst>
              <a:gd fmla="val -39752083" name="adj1"/>
            </a:avLst>
          </a:prstGeom>
          <a:noFill/>
          <a:ln cap="flat" cmpd="sng" w="9525">
            <a:solidFill>
              <a:srgbClr val="2DAAE2"/>
            </a:solidFill>
            <a:prstDash val="solid"/>
            <a:round/>
            <a:headEnd len="sm" w="sm" type="none"/>
            <a:tailEnd len="sm" w="sm" type="none"/>
          </a:ln>
        </p:spPr>
      </p:cxnSp>
      <p:sp>
        <p:nvSpPr>
          <p:cNvPr id="294" name="Google Shape;294;p22"/>
          <p:cNvSpPr txBox="1"/>
          <p:nvPr/>
        </p:nvSpPr>
        <p:spPr>
          <a:xfrm>
            <a:off x="4572600" y="2123975"/>
            <a:ext cx="3807300" cy="4866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Pathways</a:t>
            </a:r>
            <a:endParaRPr b="1" i="0" sz="800" u="none" cap="none" strike="noStrike">
              <a:solidFill>
                <a:schemeClr val="lt1"/>
              </a:solidFill>
              <a:latin typeface="Helvetica Neue"/>
              <a:ea typeface="Helvetica Neue"/>
              <a:cs typeface="Helvetica Neue"/>
              <a:sym typeface="Helvetica Neue"/>
            </a:endParaRPr>
          </a:p>
        </p:txBody>
      </p:sp>
      <p:cxnSp>
        <p:nvCxnSpPr>
          <p:cNvPr id="295" name="Google Shape;295;p22"/>
          <p:cNvCxnSpPr>
            <a:stCxn id="279" idx="2"/>
            <a:endCxn id="294" idx="0"/>
          </p:cNvCxnSpPr>
          <p:nvPr/>
        </p:nvCxnSpPr>
        <p:spPr>
          <a:xfrm>
            <a:off x="6476250" y="1160400"/>
            <a:ext cx="0" cy="963600"/>
          </a:xfrm>
          <a:prstGeom prst="straightConnector1">
            <a:avLst/>
          </a:prstGeom>
          <a:noFill/>
          <a:ln cap="flat" cmpd="sng" w="9525">
            <a:solidFill>
              <a:srgbClr val="2DAAE2"/>
            </a:solidFill>
            <a:prstDash val="solid"/>
            <a:round/>
            <a:headEnd len="sm" w="sm" type="none"/>
            <a:tailEnd len="sm" w="sm" type="none"/>
          </a:ln>
        </p:spPr>
      </p:cxnSp>
      <p:sp>
        <p:nvSpPr>
          <p:cNvPr id="292" name="Google Shape;292;p22"/>
          <p:cNvSpPr txBox="1"/>
          <p:nvPr/>
        </p:nvSpPr>
        <p:spPr>
          <a:xfrm>
            <a:off x="4572388" y="27568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Sport, Aquatics and Recreation</a:t>
            </a:r>
            <a:endParaRPr b="1" i="0" sz="800" u="none" cap="none" strike="noStrike">
              <a:solidFill>
                <a:schemeClr val="lt1"/>
              </a:solidFill>
              <a:latin typeface="Helvetica Neue"/>
              <a:ea typeface="Helvetica Neue"/>
              <a:cs typeface="Helvetica Neue"/>
              <a:sym typeface="Helvetica Neue"/>
            </a:endParaRPr>
          </a:p>
        </p:txBody>
      </p:sp>
      <p:sp>
        <p:nvSpPr>
          <p:cNvPr id="289" name="Google Shape;289;p22"/>
          <p:cNvSpPr txBox="1"/>
          <p:nvPr/>
        </p:nvSpPr>
        <p:spPr>
          <a:xfrm>
            <a:off x="6580113" y="27571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cxnSp>
        <p:nvCxnSpPr>
          <p:cNvPr id="296" name="Google Shape;296;p22"/>
          <p:cNvCxnSpPr>
            <a:stCxn id="294" idx="2"/>
            <a:endCxn id="292" idx="3"/>
          </p:cNvCxnSpPr>
          <p:nvPr/>
        </p:nvCxnSpPr>
        <p:spPr>
          <a:xfrm rot="5400000">
            <a:off x="6259350" y="2723675"/>
            <a:ext cx="330000" cy="103800"/>
          </a:xfrm>
          <a:prstGeom prst="bentConnector2">
            <a:avLst/>
          </a:prstGeom>
          <a:noFill/>
          <a:ln cap="flat" cmpd="sng" w="9525">
            <a:solidFill>
              <a:srgbClr val="2DAAE2"/>
            </a:solidFill>
            <a:prstDash val="solid"/>
            <a:round/>
            <a:headEnd len="sm" w="sm" type="none"/>
            <a:tailEnd len="sm" w="sm" type="none"/>
          </a:ln>
        </p:spPr>
      </p:cxnSp>
      <p:cxnSp>
        <p:nvCxnSpPr>
          <p:cNvPr id="297" name="Google Shape;297;p22"/>
          <p:cNvCxnSpPr>
            <a:stCxn id="294" idx="2"/>
            <a:endCxn id="289" idx="1"/>
          </p:cNvCxnSpPr>
          <p:nvPr/>
        </p:nvCxnSpPr>
        <p:spPr>
          <a:xfrm flipH="1" rot="-5400000">
            <a:off x="6363000" y="2723825"/>
            <a:ext cx="330300" cy="103800"/>
          </a:xfrm>
          <a:prstGeom prst="bentConnector2">
            <a:avLst/>
          </a:prstGeom>
          <a:noFill/>
          <a:ln cap="flat" cmpd="sng" w="9525">
            <a:solidFill>
              <a:srgbClr val="2DAAE2"/>
            </a:solidFill>
            <a:prstDash val="solid"/>
            <a:round/>
            <a:headEnd len="sm" w="sm" type="none"/>
            <a:tailEnd len="sm" w="sm" type="none"/>
          </a:ln>
        </p:spPr>
      </p:cxnSp>
      <p:sp>
        <p:nvSpPr>
          <p:cNvPr id="298" name="Google Shape;298;p22"/>
          <p:cNvSpPr txBox="1"/>
          <p:nvPr/>
        </p:nvSpPr>
        <p:spPr>
          <a:xfrm>
            <a:off x="4572000" y="4131000"/>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Recreation Officer</a:t>
            </a:r>
            <a:endParaRPr b="1" i="0" sz="800" u="none" cap="none" strike="noStrike">
              <a:solidFill>
                <a:srgbClr val="2DAAE2"/>
              </a:solidFill>
              <a:latin typeface="Helvetica Neue"/>
              <a:ea typeface="Helvetica Neue"/>
              <a:cs typeface="Helvetica Neue"/>
              <a:sym typeface="Helvetica Neue"/>
            </a:endParaRPr>
          </a:p>
        </p:txBody>
      </p:sp>
      <p:sp>
        <p:nvSpPr>
          <p:cNvPr id="299" name="Google Shape;299;p22"/>
          <p:cNvSpPr txBox="1"/>
          <p:nvPr/>
        </p:nvSpPr>
        <p:spPr>
          <a:xfrm>
            <a:off x="6579725" y="4131300"/>
            <a:ext cx="1906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 When combined with individual sport’s National Officiating / Coaching Accreditation Scheme </a:t>
            </a:r>
            <a:endParaRPr b="0" i="0" sz="600" u="none" cap="none" strike="noStrike">
              <a:solidFill>
                <a:srgbClr val="666666"/>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(NOAS/NCAS) technical requirements</a:t>
            </a:r>
            <a:endParaRPr b="0" i="0" sz="600" u="none" cap="none" strike="noStrike">
              <a:solidFill>
                <a:srgbClr val="666666"/>
              </a:solidFill>
              <a:latin typeface="Helvetica Neue"/>
              <a:ea typeface="Helvetica Neue"/>
              <a:cs typeface="Helvetica Neue"/>
              <a:sym typeface="Helvetica Neue"/>
            </a:endParaRPr>
          </a:p>
        </p:txBody>
      </p:sp>
      <p:sp>
        <p:nvSpPr>
          <p:cNvPr id="300" name="Google Shape;300;p22"/>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SIS20321 Certificate II in Sport Coaching</a:t>
            </a:r>
            <a:endParaRPr b="0" i="0" sz="600" u="none" cap="none" strike="noStrike">
              <a:solidFill>
                <a:srgbClr val="999999"/>
              </a:solidFill>
              <a:latin typeface="Helvetica Neue"/>
              <a:ea typeface="Helvetica Neue"/>
              <a:cs typeface="Helvetica Neue"/>
              <a:sym typeface="Helvetica Neue"/>
            </a:endParaRPr>
          </a:p>
        </p:txBody>
      </p:sp>
      <p:cxnSp>
        <p:nvCxnSpPr>
          <p:cNvPr id="301" name="Google Shape;301;p22"/>
          <p:cNvCxnSpPr>
            <a:stCxn id="298" idx="1"/>
            <a:endCxn id="292" idx="1"/>
          </p:cNvCxnSpPr>
          <p:nvPr/>
        </p:nvCxnSpPr>
        <p:spPr>
          <a:xfrm flipH="1" rot="10800000">
            <a:off x="4572000" y="2940300"/>
            <a:ext cx="600" cy="1374300"/>
          </a:xfrm>
          <a:prstGeom prst="bentConnector3">
            <a:avLst>
              <a:gd fmla="val -39687500" name="adj1"/>
            </a:avLst>
          </a:prstGeom>
          <a:noFill/>
          <a:ln cap="flat" cmpd="sng" w="9525">
            <a:solidFill>
              <a:srgbClr val="2DAAE2"/>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23"/>
          <p:cNvSpPr txBox="1"/>
          <p:nvPr>
            <p:ph idx="4294967295" type="title"/>
          </p:nvPr>
        </p:nvSpPr>
        <p:spPr>
          <a:xfrm>
            <a:off x="410850" y="1372463"/>
            <a:ext cx="8322300" cy="217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SIS30321 Certificate III in Fitness + SIS20122 Certificate II in Sport and Recreation</a:t>
            </a:r>
            <a:endParaRPr b="1" sz="4300">
              <a:solidFill>
                <a:schemeClr val="lt1"/>
              </a:solidFill>
            </a:endParaRPr>
          </a:p>
        </p:txBody>
      </p:sp>
      <p:pic>
        <p:nvPicPr>
          <p:cNvPr id="307" name="Google Shape;307;p23"/>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308" name="Google Shape;308;p23"/>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24"/>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315" name="Google Shape;315;p24"/>
          <p:cNvSpPr txBox="1"/>
          <p:nvPr>
            <p:ph type="title"/>
          </p:nvPr>
        </p:nvSpPr>
        <p:spPr>
          <a:xfrm>
            <a:off x="317025" y="500650"/>
            <a:ext cx="3685200" cy="965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1900">
                <a:solidFill>
                  <a:schemeClr val="lt1"/>
                </a:solidFill>
              </a:rPr>
              <a:t>SIS30321 Certificate III in Fitness + SIS20122 Certificate II in Sport and Recreation</a:t>
            </a:r>
            <a:endParaRPr b="1" sz="1900">
              <a:solidFill>
                <a:schemeClr val="lt1"/>
              </a:solidFill>
            </a:endParaRPr>
          </a:p>
        </p:txBody>
      </p:sp>
      <p:graphicFrame>
        <p:nvGraphicFramePr>
          <p:cNvPr id="316" name="Google Shape;316;p24"/>
          <p:cNvGraphicFramePr/>
          <p:nvPr/>
        </p:nvGraphicFramePr>
        <p:xfrm>
          <a:off x="4877350" y="656298"/>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Standalone Qualification -15 Units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Dual Qualification - Additional 4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$365.00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a:t>
                      </a:r>
                      <a:r>
                        <a:rPr lang="en-GB" sz="900" u="none" cap="none" strike="noStrike">
                          <a:latin typeface="Helvetica Neue"/>
                          <a:ea typeface="Helvetica Neue"/>
                          <a:cs typeface="Helvetica Neue"/>
                          <a:sym typeface="Helvetica Neue"/>
                        </a:rPr>
                        <a:t>(Cert II entry qualification = $265.00 + Cert III Gap Fee = $100.00) (</a:t>
                      </a:r>
                      <a:r>
                        <a:rPr b="1" lang="en-GB" sz="900" u="none" cap="none" strike="noStrike">
                          <a:latin typeface="Helvetica Neue"/>
                          <a:ea typeface="Helvetica Neue"/>
                          <a:cs typeface="Helvetica Neue"/>
                          <a:sym typeface="Helvetica Neue"/>
                        </a:rPr>
                        <a:t>+ $55.00 First Aid)</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8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17" name="Google Shape;317;p24"/>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 + 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318" name="Google Shape;318;p24"/>
          <p:cNvSpPr txBox="1"/>
          <p:nvPr>
            <p:ph idx="1" type="body"/>
          </p:nvPr>
        </p:nvSpPr>
        <p:spPr>
          <a:xfrm>
            <a:off x="317025" y="1440875"/>
            <a:ext cx="4053600" cy="28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b="1" lang="en-GB" sz="1200">
                <a:solidFill>
                  <a:schemeClr val="lt1"/>
                </a:solidFill>
              </a:rPr>
              <a:t>Students facilitate programs within their school community including:</a:t>
            </a:r>
            <a:endParaRPr b="1" sz="1200">
              <a:solidFill>
                <a:schemeClr val="lt1"/>
              </a:solidFill>
            </a:endParaRPr>
          </a:p>
          <a:p>
            <a:pPr indent="-304800" lvl="0" marL="457200" rtl="0" algn="l">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1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5"/>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24" name="Google Shape;324;p25"/>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325" name="Google Shape;325;p25"/>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326" name="Google Shape;326;p25"/>
          <p:cNvSpPr txBox="1"/>
          <p:nvPr>
            <p:ph idx="1" type="body"/>
          </p:nvPr>
        </p:nvSpPr>
        <p:spPr>
          <a:xfrm>
            <a:off x="4979625" y="1298250"/>
            <a:ext cx="3670500" cy="3062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lt1"/>
              </a:buClr>
              <a:buSzPts val="1000"/>
              <a:buChar char="●"/>
            </a:pPr>
            <a:r>
              <a:rPr lang="en-GB" sz="1000">
                <a:solidFill>
                  <a:schemeClr val="lt1"/>
                </a:solidFill>
              </a:rPr>
              <a:t>SIS30321 Certificate III in Fitness (max. 8 QCE Credits)</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Entry qualification: SIS20122 Certificate II in Sport and Recreation</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The nationally recognised First Aid competency - HLTAID011 Provide First Aid</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Community Coaching - Essential Skills Course (non-accredited), issued by Australian Sports Commission</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Successful completion of the Certificate III in Fitness may contribute towards a student’s Australian Tertiary Admission Rank (ATAR)</a:t>
            </a:r>
            <a:endParaRPr sz="1000">
              <a:solidFill>
                <a:schemeClr val="lt1"/>
              </a:solidFill>
            </a:endParaRPr>
          </a:p>
          <a:p>
            <a:pPr indent="-292100" lvl="0" marL="457200" rtl="0" algn="l">
              <a:lnSpc>
                <a:spcPct val="115000"/>
              </a:lnSpc>
              <a:spcBef>
                <a:spcPts val="800"/>
              </a:spcBef>
              <a:spcAft>
                <a:spcPts val="800"/>
              </a:spcAft>
              <a:buClr>
                <a:schemeClr val="lt1"/>
              </a:buClr>
              <a:buSzPts val="1000"/>
              <a:buChar char="●"/>
            </a:pPr>
            <a:r>
              <a:rPr lang="en-GB" sz="1000">
                <a:solidFill>
                  <a:schemeClr val="lt1"/>
                </a:solidFill>
              </a:rPr>
              <a:t>A range of career pathway options including pathway into SIS40221 Certificate IV in Fitness; or SIS50321 Diploma of Sport - These qualifications offered by another RTO</a:t>
            </a:r>
            <a:endParaRPr sz="1000">
              <a:solidFill>
                <a:schemeClr val="lt1"/>
              </a:solidFill>
            </a:endParaRPr>
          </a:p>
        </p:txBody>
      </p:sp>
      <p:sp>
        <p:nvSpPr>
          <p:cNvPr id="327" name="Google Shape;327;p25"/>
          <p:cNvSpPr txBox="1"/>
          <p:nvPr>
            <p:ph type="title"/>
          </p:nvPr>
        </p:nvSpPr>
        <p:spPr>
          <a:xfrm>
            <a:off x="5092125" y="466350"/>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328" name="Google Shape;328;p25"/>
          <p:cNvPicPr preferRelativeResize="0"/>
          <p:nvPr/>
        </p:nvPicPr>
        <p:blipFill rotWithShape="1">
          <a:blip r:embed="rId4">
            <a:alphaModFix/>
          </a:blip>
          <a:srcRect b="0" l="22320" r="18389" t="0"/>
          <a:stretch/>
        </p:blipFill>
        <p:spPr>
          <a:xfrm>
            <a:off x="0" y="-2725"/>
            <a:ext cx="4571996" cy="5143502"/>
          </a:xfrm>
          <a:prstGeom prst="rect">
            <a:avLst/>
          </a:prstGeom>
          <a:noFill/>
          <a:ln>
            <a:noFill/>
          </a:ln>
        </p:spPr>
      </p:pic>
      <p:pic>
        <p:nvPicPr>
          <p:cNvPr id="329" name="Google Shape;329;p25"/>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330" name="Google Shape;330;p25"/>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SIS20122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334" name="Shape 334"/>
        <p:cNvGrpSpPr/>
        <p:nvPr/>
      </p:nvGrpSpPr>
      <p:grpSpPr>
        <a:xfrm>
          <a:off x="0" y="0"/>
          <a:ext cx="0" cy="0"/>
          <a:chOff x="0" y="0"/>
          <a:chExt cx="0" cy="0"/>
        </a:xfrm>
      </p:grpSpPr>
      <p:sp>
        <p:nvSpPr>
          <p:cNvPr id="335" name="Google Shape;335;p26"/>
          <p:cNvSpPr txBox="1"/>
          <p:nvPr>
            <p:ph type="title"/>
          </p:nvPr>
        </p:nvSpPr>
        <p:spPr>
          <a:xfrm>
            <a:off x="238475" y="2605988"/>
            <a:ext cx="1668600" cy="74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SIS30321 Certificate III in Fitness + SIS20122 Certificate II in Sport and Recreation</a:t>
            </a:r>
            <a:endParaRPr sz="1100">
              <a:solidFill>
                <a:schemeClr val="lt1"/>
              </a:solidFill>
            </a:endParaRPr>
          </a:p>
        </p:txBody>
      </p:sp>
      <p:pic>
        <p:nvPicPr>
          <p:cNvPr id="336" name="Google Shape;336;p26"/>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337" name="Google Shape;337;p26"/>
          <p:cNvSpPr txBox="1"/>
          <p:nvPr/>
        </p:nvSpPr>
        <p:spPr>
          <a:xfrm>
            <a:off x="5995927" y="238425"/>
            <a:ext cx="2882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SIS20122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
        <p:nvSpPr>
          <p:cNvPr id="338" name="Google Shape;338;p26"/>
          <p:cNvSpPr txBox="1"/>
          <p:nvPr/>
        </p:nvSpPr>
        <p:spPr>
          <a:xfrm>
            <a:off x="223000" y="1791413"/>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graphicFrame>
        <p:nvGraphicFramePr>
          <p:cNvPr id="339" name="Google Shape;339;p26"/>
          <p:cNvGraphicFramePr/>
          <p:nvPr/>
        </p:nvGraphicFramePr>
        <p:xfrm>
          <a:off x="1952725" y="3671000"/>
          <a:ext cx="3000000" cy="3000000"/>
        </p:xfrm>
        <a:graphic>
          <a:graphicData uri="http://schemas.openxmlformats.org/drawingml/2006/table">
            <a:tbl>
              <a:tblPr>
                <a:noFill/>
                <a:tableStyleId>{A6DC5091-38AB-4339-886A-2100D457D793}</a:tableStyleId>
              </a:tblPr>
              <a:tblGrid>
                <a:gridCol w="592650"/>
                <a:gridCol w="264787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Working in the SFR Industry - WHS and Provide Quality Service</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Group Conditioning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a One-on-one Cardio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340" name="Google Shape;340;p26"/>
          <p:cNvGraphicFramePr/>
          <p:nvPr/>
        </p:nvGraphicFramePr>
        <p:xfrm>
          <a:off x="5407375" y="404150"/>
          <a:ext cx="3000000" cy="3000000"/>
        </p:xfrm>
        <a:graphic>
          <a:graphicData uri="http://schemas.openxmlformats.org/drawingml/2006/table">
            <a:tbl>
              <a:tblPr>
                <a:noFill/>
                <a:tableStyleId>{A6DC5091-38AB-4339-886A-2100D457D793}</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t>
                      </a:r>
                      <a:r>
                        <a:rPr lang="en-GB" sz="700" u="none" cap="none" strike="noStrike">
                          <a:solidFill>
                            <a:srgbClr val="434343"/>
                          </a:solidFill>
                          <a:latin typeface="Helvetica Neue"/>
                          <a:ea typeface="Helvetica Neue"/>
                          <a:cs typeface="Helvetica Neue"/>
                          <a:sym typeface="Helvetica Neue"/>
                        </a:rPr>
                        <a:t>Anatomy and Physiology - The Musculoskeletal System</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Recreational Group Exercise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341" name="Google Shape;341;p26"/>
          <p:cNvGraphicFramePr/>
          <p:nvPr/>
        </p:nvGraphicFramePr>
        <p:xfrm>
          <a:off x="5407375" y="1464825"/>
          <a:ext cx="3000000" cy="3000000"/>
        </p:xfrm>
        <a:graphic>
          <a:graphicData uri="http://schemas.openxmlformats.org/drawingml/2006/table">
            <a:tbl>
              <a:tblPr>
                <a:noFill/>
                <a:tableStyleId>{A6DC5091-38AB-4339-886A-2100D457D793}</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5</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Anatomy and Physiology - Body Systems and Exercise</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Health and Nutrition Consultations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One-on-One Gym Program: Adolescent Client</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Conduct Sessions (Scenario Clients)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342" name="Google Shape;342;p26"/>
          <p:cNvGraphicFramePr/>
          <p:nvPr/>
        </p:nvGraphicFramePr>
        <p:xfrm>
          <a:off x="5407375" y="2525488"/>
          <a:ext cx="3000000" cy="3000000"/>
        </p:xfrm>
        <a:graphic>
          <a:graphicData uri="http://schemas.openxmlformats.org/drawingml/2006/table">
            <a:tbl>
              <a:tblPr>
                <a:noFill/>
                <a:tableStyleId>{A6DC5091-38AB-4339-886A-2100D457D793}</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6</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Screening and Health Assessments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Specific Population Clients (including Older Adults)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Fitness Orientation Program: Client Orientation</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a:t>
                      </a:r>
                      <a:r>
                        <a:rPr lang="en-GB" sz="700">
                          <a:solidFill>
                            <a:srgbClr val="434343"/>
                          </a:solidFill>
                          <a:latin typeface="Helvetica Neue"/>
                          <a:ea typeface="Helvetica Neue"/>
                          <a:cs typeface="Helvetica Neue"/>
                          <a:sym typeface="Helvetica Neue"/>
                        </a:rPr>
                        <a:t>roup Training Program: Plan and Conduct a Group Session</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343" name="Google Shape;343;p26"/>
          <p:cNvGraphicFramePr/>
          <p:nvPr/>
        </p:nvGraphicFramePr>
        <p:xfrm>
          <a:off x="5407375" y="3692838"/>
          <a:ext cx="3000000" cy="3000000"/>
        </p:xfrm>
        <a:graphic>
          <a:graphicData uri="http://schemas.openxmlformats.org/drawingml/2006/table">
            <a:tbl>
              <a:tblPr>
                <a:noFill/>
                <a:tableStyleId>{A6DC5091-38AB-4339-886A-2100D457D793}</a:tableStyleId>
              </a:tblPr>
              <a:tblGrid>
                <a:gridCol w="608200"/>
                <a:gridCol w="242505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7</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N/A - Practical Term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Exercise and Gym-based One-on-One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Female and Male Adults aged 18+; and </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Older adults aged 55+</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344" name="Google Shape;344;p26"/>
          <p:cNvGraphicFramePr/>
          <p:nvPr/>
        </p:nvGraphicFramePr>
        <p:xfrm>
          <a:off x="1952725" y="404138"/>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Introduction to the Sport, Fitness and Recreation (SFR) Industry</a:t>
                      </a:r>
                      <a:endParaRPr sz="700" u="none" cap="none" strike="noStrike">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bl>
          </a:graphicData>
        </a:graphic>
      </p:graphicFrame>
      <p:graphicFrame>
        <p:nvGraphicFramePr>
          <p:cNvPr id="345" name="Google Shape;345;p26"/>
          <p:cNvGraphicFramePr/>
          <p:nvPr/>
        </p:nvGraphicFramePr>
        <p:xfrm>
          <a:off x="1952725" y="2077038"/>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Community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46675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Participate in Conditioning Sessions (Supervisor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7"/>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351" name="Google Shape;351;p27"/>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352" name="Google Shape;352;p27"/>
          <p:cNvSpPr txBox="1"/>
          <p:nvPr>
            <p:ph type="title"/>
          </p:nvPr>
        </p:nvSpPr>
        <p:spPr>
          <a:xfrm>
            <a:off x="585275" y="1444007"/>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353" name="Google Shape;353;p27"/>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354" name="Google Shape;354;p27"/>
          <p:cNvSpPr txBox="1"/>
          <p:nvPr>
            <p:ph idx="1" type="body"/>
          </p:nvPr>
        </p:nvSpPr>
        <p:spPr>
          <a:xfrm>
            <a:off x="585275" y="2070200"/>
            <a:ext cx="3655200" cy="1629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355" name="Google Shape;355;p27"/>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SIS20122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8"/>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pic>
        <p:nvPicPr>
          <p:cNvPr id="361" name="Google Shape;361;p28"/>
          <p:cNvPicPr preferRelativeResize="0"/>
          <p:nvPr/>
        </p:nvPicPr>
        <p:blipFill rotWithShape="1">
          <a:blip r:embed="rId3">
            <a:alphaModFix/>
          </a:blip>
          <a:srcRect b="0" l="24378" r="16333" t="0"/>
          <a:stretch/>
        </p:blipFill>
        <p:spPr>
          <a:xfrm>
            <a:off x="4572000" y="0"/>
            <a:ext cx="4572001" cy="5143502"/>
          </a:xfrm>
          <a:prstGeom prst="rect">
            <a:avLst/>
          </a:prstGeom>
          <a:noFill/>
          <a:ln>
            <a:noFill/>
          </a:ln>
        </p:spPr>
      </p:pic>
      <p:sp>
        <p:nvSpPr>
          <p:cNvPr id="362" name="Google Shape;362;p28"/>
          <p:cNvSpPr txBox="1"/>
          <p:nvPr>
            <p:ph type="title"/>
          </p:nvPr>
        </p:nvSpPr>
        <p:spPr>
          <a:xfrm>
            <a:off x="625425" y="10913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363" name="Google Shape;363;p2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364" name="Google Shape;364;p28"/>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SIS20122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
        <p:nvSpPr>
          <p:cNvPr id="365" name="Google Shape;365;p28"/>
          <p:cNvSpPr txBox="1"/>
          <p:nvPr>
            <p:ph idx="1" type="body"/>
          </p:nvPr>
        </p:nvSpPr>
        <p:spPr>
          <a:xfrm>
            <a:off x="562775" y="1923225"/>
            <a:ext cx="35268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 and fitness-related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9"/>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371" name="Google Shape;371;p29"/>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372" name="Google Shape;372;p29"/>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373" name="Google Shape;373;p29"/>
          <p:cNvSpPr txBox="1"/>
          <p:nvPr/>
        </p:nvSpPr>
        <p:spPr>
          <a:xfrm>
            <a:off x="5758950" y="761775"/>
            <a:ext cx="14346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sp>
        <p:nvSpPr>
          <p:cNvPr id="374" name="Google Shape;374;p29"/>
          <p:cNvSpPr txBox="1"/>
          <p:nvPr/>
        </p:nvSpPr>
        <p:spPr>
          <a:xfrm>
            <a:off x="4572000"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Group Exercise Instructor</a:t>
            </a:r>
            <a:endParaRPr b="1" i="0" sz="800" u="none" cap="none" strike="noStrike">
              <a:solidFill>
                <a:schemeClr val="lt1"/>
              </a:solidFill>
              <a:latin typeface="Helvetica Neue"/>
              <a:ea typeface="Helvetica Neue"/>
              <a:cs typeface="Helvetica Neue"/>
              <a:sym typeface="Helvetica Neue"/>
            </a:endParaRPr>
          </a:p>
        </p:txBody>
      </p:sp>
      <p:sp>
        <p:nvSpPr>
          <p:cNvPr id="375" name="Google Shape;375;p29"/>
          <p:cNvSpPr txBox="1"/>
          <p:nvPr/>
        </p:nvSpPr>
        <p:spPr>
          <a:xfrm>
            <a:off x="4572000" y="31537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Exercise Physiologist</a:t>
            </a:r>
            <a:endParaRPr b="1" i="0" sz="800" u="none" cap="none" strike="noStrike">
              <a:solidFill>
                <a:srgbClr val="2DAAE2"/>
              </a:solidFill>
              <a:latin typeface="Helvetica Neue"/>
              <a:ea typeface="Helvetica Neue"/>
              <a:cs typeface="Helvetica Neue"/>
              <a:sym typeface="Helvetica Neue"/>
            </a:endParaRPr>
          </a:p>
        </p:txBody>
      </p:sp>
      <p:sp>
        <p:nvSpPr>
          <p:cNvPr id="376" name="Google Shape;376;p29"/>
          <p:cNvSpPr txBox="1"/>
          <p:nvPr/>
        </p:nvSpPr>
        <p:spPr>
          <a:xfrm>
            <a:off x="4572000" y="35839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Teacher - Physical Education</a:t>
            </a:r>
            <a:endParaRPr b="1" i="0" sz="800" u="none" cap="none" strike="noStrike">
              <a:solidFill>
                <a:srgbClr val="2DAAE2"/>
              </a:solidFill>
              <a:latin typeface="Helvetica Neue"/>
              <a:ea typeface="Helvetica Neue"/>
              <a:cs typeface="Helvetica Neue"/>
              <a:sym typeface="Helvetica Neue"/>
            </a:endParaRPr>
          </a:p>
        </p:txBody>
      </p:sp>
      <p:sp>
        <p:nvSpPr>
          <p:cNvPr id="377" name="Google Shape;377;p29"/>
          <p:cNvSpPr txBox="1"/>
          <p:nvPr/>
        </p:nvSpPr>
        <p:spPr>
          <a:xfrm>
            <a:off x="6579725" y="31540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Personal Trainer</a:t>
            </a:r>
            <a:endParaRPr b="1" i="0" sz="800" u="none" cap="none" strike="noStrike">
              <a:solidFill>
                <a:srgbClr val="2DAAE2"/>
              </a:solidFill>
              <a:latin typeface="Helvetica Neue"/>
              <a:ea typeface="Helvetica Neue"/>
              <a:cs typeface="Helvetica Neue"/>
              <a:sym typeface="Helvetica Neue"/>
            </a:endParaRPr>
          </a:p>
        </p:txBody>
      </p:sp>
      <p:sp>
        <p:nvSpPr>
          <p:cNvPr id="378" name="Google Shape;378;p29"/>
          <p:cNvSpPr txBox="1"/>
          <p:nvPr/>
        </p:nvSpPr>
        <p:spPr>
          <a:xfrm>
            <a:off x="6579725" y="35842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High Performance Coach</a:t>
            </a:r>
            <a:endParaRPr b="1" i="0" sz="800" u="none" cap="none" strike="noStrike">
              <a:solidFill>
                <a:srgbClr val="2DAAE2"/>
              </a:solidFill>
              <a:latin typeface="Helvetica Neue"/>
              <a:ea typeface="Helvetica Neue"/>
              <a:cs typeface="Helvetica Neue"/>
              <a:sym typeface="Helvetica Neue"/>
            </a:endParaRPr>
          </a:p>
        </p:txBody>
      </p:sp>
      <p:cxnSp>
        <p:nvCxnSpPr>
          <p:cNvPr id="379" name="Google Shape;379;p29"/>
          <p:cNvCxnSpPr>
            <a:stCxn id="373" idx="2"/>
            <a:endCxn id="374" idx="0"/>
          </p:cNvCxnSpPr>
          <p:nvPr/>
        </p:nvCxnSpPr>
        <p:spPr>
          <a:xfrm rot="5400000">
            <a:off x="5829000" y="1014825"/>
            <a:ext cx="290400" cy="10041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380" name="Google Shape;380;p29"/>
          <p:cNvCxnSpPr>
            <a:stCxn id="373" idx="2"/>
            <a:endCxn id="381" idx="0"/>
          </p:cNvCxnSpPr>
          <p:nvPr/>
        </p:nvCxnSpPr>
        <p:spPr>
          <a:xfrm flipH="1" rot="-5400000">
            <a:off x="6832950" y="1014975"/>
            <a:ext cx="290400" cy="10038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382" name="Google Shape;382;p29"/>
          <p:cNvCxnSpPr>
            <a:stCxn id="383" idx="3"/>
            <a:endCxn id="377" idx="3"/>
          </p:cNvCxnSpPr>
          <p:nvPr/>
        </p:nvCxnSpPr>
        <p:spPr>
          <a:xfrm>
            <a:off x="8380125" y="2663450"/>
            <a:ext cx="600" cy="67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384" name="Google Shape;384;p29"/>
          <p:cNvCxnSpPr>
            <a:stCxn id="383" idx="3"/>
            <a:endCxn id="378" idx="3"/>
          </p:cNvCxnSpPr>
          <p:nvPr/>
        </p:nvCxnSpPr>
        <p:spPr>
          <a:xfrm>
            <a:off x="8380125" y="2663450"/>
            <a:ext cx="600" cy="11043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385" name="Google Shape;385;p29"/>
          <p:cNvCxnSpPr>
            <a:stCxn id="386" idx="1"/>
            <a:endCxn id="375" idx="1"/>
          </p:cNvCxnSpPr>
          <p:nvPr/>
        </p:nvCxnSpPr>
        <p:spPr>
          <a:xfrm>
            <a:off x="4572400" y="2663150"/>
            <a:ext cx="600" cy="674100"/>
          </a:xfrm>
          <a:prstGeom prst="bentConnector3">
            <a:avLst>
              <a:gd fmla="val -39754167" name="adj1"/>
            </a:avLst>
          </a:prstGeom>
          <a:noFill/>
          <a:ln cap="flat" cmpd="sng" w="9525">
            <a:solidFill>
              <a:srgbClr val="2DAAE2"/>
            </a:solidFill>
            <a:prstDash val="solid"/>
            <a:round/>
            <a:headEnd len="sm" w="sm" type="none"/>
            <a:tailEnd len="sm" w="sm" type="none"/>
          </a:ln>
        </p:spPr>
      </p:cxnSp>
      <p:cxnSp>
        <p:nvCxnSpPr>
          <p:cNvPr id="387" name="Google Shape;387;p29"/>
          <p:cNvCxnSpPr>
            <a:stCxn id="386" idx="1"/>
            <a:endCxn id="376" idx="1"/>
          </p:cNvCxnSpPr>
          <p:nvPr/>
        </p:nvCxnSpPr>
        <p:spPr>
          <a:xfrm>
            <a:off x="4572400" y="2663150"/>
            <a:ext cx="600" cy="1104300"/>
          </a:xfrm>
          <a:prstGeom prst="bentConnector3">
            <a:avLst>
              <a:gd fmla="val -39754167" name="adj1"/>
            </a:avLst>
          </a:prstGeom>
          <a:noFill/>
          <a:ln cap="flat" cmpd="sng" w="9525">
            <a:solidFill>
              <a:srgbClr val="2DAAE2"/>
            </a:solidFill>
            <a:prstDash val="solid"/>
            <a:round/>
            <a:headEnd len="sm" w="sm" type="none"/>
            <a:tailEnd len="sm" w="sm" type="none"/>
          </a:ln>
        </p:spPr>
      </p:cxnSp>
      <p:sp>
        <p:nvSpPr>
          <p:cNvPr id="386" name="Google Shape;386;p29"/>
          <p:cNvSpPr txBox="1"/>
          <p:nvPr/>
        </p:nvSpPr>
        <p:spPr>
          <a:xfrm>
            <a:off x="4572400" y="23582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1" i="0" sz="800" u="none" cap="none" strike="noStrike">
              <a:solidFill>
                <a:schemeClr val="lt1"/>
              </a:solidFill>
              <a:latin typeface="Helvetica Neue"/>
              <a:ea typeface="Helvetica Neue"/>
              <a:cs typeface="Helvetica Neue"/>
              <a:sym typeface="Helvetica Neue"/>
            </a:endParaRPr>
          </a:p>
        </p:txBody>
      </p:sp>
      <p:sp>
        <p:nvSpPr>
          <p:cNvPr id="383" name="Google Shape;383;p29"/>
          <p:cNvSpPr txBox="1"/>
          <p:nvPr/>
        </p:nvSpPr>
        <p:spPr>
          <a:xfrm>
            <a:off x="6580125" y="23585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in Fitness or Diploma of Sport</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(These qualifications offered by another RTO)</a:t>
            </a:r>
            <a:endParaRPr b="0" i="0" sz="800" u="none" cap="none" strike="noStrike">
              <a:solidFill>
                <a:schemeClr val="lt1"/>
              </a:solidFill>
              <a:latin typeface="Helvetica Neue"/>
              <a:ea typeface="Helvetica Neue"/>
              <a:cs typeface="Helvetica Neue"/>
              <a:sym typeface="Helvetica Neue"/>
            </a:endParaRPr>
          </a:p>
        </p:txBody>
      </p:sp>
      <p:cxnSp>
        <p:nvCxnSpPr>
          <p:cNvPr id="388" name="Google Shape;388;p29"/>
          <p:cNvCxnSpPr>
            <a:stCxn id="373" idx="2"/>
            <a:endCxn id="386" idx="3"/>
          </p:cNvCxnSpPr>
          <p:nvPr/>
        </p:nvCxnSpPr>
        <p:spPr>
          <a:xfrm rot="5400000">
            <a:off x="5778600" y="1965525"/>
            <a:ext cx="1291500" cy="103800"/>
          </a:xfrm>
          <a:prstGeom prst="bentConnector2">
            <a:avLst/>
          </a:prstGeom>
          <a:noFill/>
          <a:ln cap="flat" cmpd="sng" w="9525">
            <a:solidFill>
              <a:srgbClr val="2DAAE2"/>
            </a:solidFill>
            <a:prstDash val="solid"/>
            <a:round/>
            <a:headEnd len="sm" w="sm" type="none"/>
            <a:tailEnd len="sm" w="sm" type="none"/>
          </a:ln>
        </p:spPr>
      </p:cxnSp>
      <p:cxnSp>
        <p:nvCxnSpPr>
          <p:cNvPr id="389" name="Google Shape;389;p29"/>
          <p:cNvCxnSpPr>
            <a:stCxn id="373" idx="2"/>
            <a:endCxn id="383" idx="1"/>
          </p:cNvCxnSpPr>
          <p:nvPr/>
        </p:nvCxnSpPr>
        <p:spPr>
          <a:xfrm flipH="1" rot="-5400000">
            <a:off x="5882250" y="1965675"/>
            <a:ext cx="1291800" cy="103800"/>
          </a:xfrm>
          <a:prstGeom prst="bentConnector2">
            <a:avLst/>
          </a:prstGeom>
          <a:noFill/>
          <a:ln cap="flat" cmpd="sng" w="9525">
            <a:solidFill>
              <a:srgbClr val="2DAAE2"/>
            </a:solidFill>
            <a:prstDash val="solid"/>
            <a:round/>
            <a:headEnd len="sm" w="sm" type="none"/>
            <a:tailEnd len="sm" w="sm" type="none"/>
          </a:ln>
        </p:spPr>
      </p:cxnSp>
      <p:sp>
        <p:nvSpPr>
          <p:cNvPr id="390" name="Google Shape;390;p29"/>
          <p:cNvSpPr txBox="1"/>
          <p:nvPr/>
        </p:nvSpPr>
        <p:spPr>
          <a:xfrm>
            <a:off x="4572000" y="40141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Scientist</a:t>
            </a:r>
            <a:endParaRPr b="1" i="0" sz="800" u="none" cap="none" strike="noStrike">
              <a:solidFill>
                <a:srgbClr val="2DAAE2"/>
              </a:solidFill>
              <a:latin typeface="Helvetica Neue"/>
              <a:ea typeface="Helvetica Neue"/>
              <a:cs typeface="Helvetica Neue"/>
              <a:sym typeface="Helvetica Neue"/>
            </a:endParaRPr>
          </a:p>
        </p:txBody>
      </p:sp>
      <p:sp>
        <p:nvSpPr>
          <p:cNvPr id="391" name="Google Shape;391;p29"/>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 + 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381" name="Google Shape;381;p29"/>
          <p:cNvSpPr txBox="1"/>
          <p:nvPr/>
        </p:nvSpPr>
        <p:spPr>
          <a:xfrm>
            <a:off x="6580125"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Gym Fitness Instructor</a:t>
            </a:r>
            <a:endParaRPr b="1" i="0" sz="800" u="none" cap="none" strike="noStrike">
              <a:solidFill>
                <a:schemeClr val="lt1"/>
              </a:solidFill>
              <a:latin typeface="Helvetica Neue"/>
              <a:ea typeface="Helvetica Neue"/>
              <a:cs typeface="Helvetica Neue"/>
              <a:sym typeface="Helvetica Neue"/>
            </a:endParaRPr>
          </a:p>
        </p:txBody>
      </p:sp>
      <p:sp>
        <p:nvSpPr>
          <p:cNvPr id="392" name="Google Shape;392;p29"/>
          <p:cNvSpPr txBox="1"/>
          <p:nvPr/>
        </p:nvSpPr>
        <p:spPr>
          <a:xfrm>
            <a:off x="6580125" y="40144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Development Manager</a:t>
            </a:r>
            <a:endParaRPr b="1" i="0" sz="800" u="none" cap="none" strike="noStrike">
              <a:solidFill>
                <a:srgbClr val="2DAAE2"/>
              </a:solidFill>
              <a:latin typeface="Helvetica Neue"/>
              <a:ea typeface="Helvetica Neue"/>
              <a:cs typeface="Helvetica Neue"/>
              <a:sym typeface="Helvetica Neue"/>
            </a:endParaRPr>
          </a:p>
        </p:txBody>
      </p:sp>
      <p:cxnSp>
        <p:nvCxnSpPr>
          <p:cNvPr id="393" name="Google Shape;393;p29"/>
          <p:cNvCxnSpPr>
            <a:stCxn id="392" idx="3"/>
            <a:endCxn id="383" idx="3"/>
          </p:cNvCxnSpPr>
          <p:nvPr/>
        </p:nvCxnSpPr>
        <p:spPr>
          <a:xfrm flipH="1" rot="10800000">
            <a:off x="8380125" y="26635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394" name="Google Shape;394;p29"/>
          <p:cNvCxnSpPr>
            <a:stCxn id="390" idx="1"/>
            <a:endCxn id="386" idx="1"/>
          </p:cNvCxnSpPr>
          <p:nvPr/>
        </p:nvCxnSpPr>
        <p:spPr>
          <a:xfrm flipH="1" rot="10800000">
            <a:off x="4572000" y="26632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3"/>
          <p:cNvSpPr txBox="1"/>
          <p:nvPr>
            <p:ph idx="4294967295" type="body"/>
          </p:nvPr>
        </p:nvSpPr>
        <p:spPr>
          <a:xfrm>
            <a:off x="4933200" y="893888"/>
            <a:ext cx="3700500" cy="2486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789"/>
              <a:buNone/>
            </a:pPr>
            <a:r>
              <a:rPr lang="en-GB" sz="1200">
                <a:solidFill>
                  <a:schemeClr val="lt1"/>
                </a:solidFill>
              </a:rPr>
              <a:t>Our Binnacle Certificate Courses are suitable for students in </a:t>
            </a:r>
            <a:r>
              <a:rPr b="1" lang="en-GB" sz="1200">
                <a:solidFill>
                  <a:schemeClr val="lt1"/>
                </a:solidFill>
              </a:rPr>
              <a:t>Years 10-12</a:t>
            </a:r>
            <a:r>
              <a:rPr lang="en-GB" sz="1200">
                <a:solidFill>
                  <a:schemeClr val="lt1"/>
                </a:solidFill>
              </a:rPr>
              <a:t> across </a:t>
            </a:r>
            <a:r>
              <a:rPr b="1" lang="en-GB" sz="1200">
                <a:solidFill>
                  <a:schemeClr val="lt1"/>
                </a:solidFill>
              </a:rPr>
              <a:t>1, 2 and 3-Year Pathways</a:t>
            </a:r>
            <a:r>
              <a:rPr lang="en-GB" sz="1200">
                <a:solidFill>
                  <a:schemeClr val="lt1"/>
                </a:solidFill>
              </a:rPr>
              <a:t>.</a:t>
            </a:r>
            <a:endParaRPr sz="1200">
              <a:solidFill>
                <a:schemeClr val="lt1"/>
              </a:solidFill>
            </a:endParaRPr>
          </a:p>
          <a:p>
            <a:pPr indent="0" lvl="0" marL="0" rtl="0" algn="l">
              <a:lnSpc>
                <a:spcPct val="130000"/>
              </a:lnSpc>
              <a:spcBef>
                <a:spcPts val="0"/>
              </a:spcBef>
              <a:spcAft>
                <a:spcPts val="0"/>
              </a:spcAft>
              <a:buSzPts val="789"/>
              <a:buNone/>
            </a:pPr>
            <a:r>
              <a:t/>
            </a:r>
            <a:endParaRPr sz="1200">
              <a:solidFill>
                <a:schemeClr val="lt1"/>
              </a:solidFill>
            </a:endParaRPr>
          </a:p>
          <a:p>
            <a:pPr indent="0" lvl="0" marL="0" rtl="0" algn="l">
              <a:lnSpc>
                <a:spcPct val="130000"/>
              </a:lnSpc>
              <a:spcBef>
                <a:spcPts val="0"/>
              </a:spcBef>
              <a:spcAft>
                <a:spcPts val="0"/>
              </a:spcAft>
              <a:buSzPts val="789"/>
              <a:buNone/>
            </a:pPr>
            <a:r>
              <a:rPr lang="en-GB" sz="1200">
                <a:solidFill>
                  <a:schemeClr val="lt1"/>
                </a:solidFill>
              </a:rPr>
              <a:t>Choose from a variety of </a:t>
            </a:r>
            <a:r>
              <a:rPr b="1" lang="en-GB" sz="1200">
                <a:solidFill>
                  <a:schemeClr val="lt1"/>
                </a:solidFill>
              </a:rPr>
              <a:t>Certificate II, Certificate III</a:t>
            </a:r>
            <a:r>
              <a:rPr lang="en-GB" sz="1200">
                <a:solidFill>
                  <a:schemeClr val="lt1"/>
                </a:solidFill>
              </a:rPr>
              <a:t> and </a:t>
            </a:r>
            <a:r>
              <a:rPr b="1" lang="en-GB" sz="1200">
                <a:solidFill>
                  <a:schemeClr val="lt1"/>
                </a:solidFill>
              </a:rPr>
              <a:t>Short Course</a:t>
            </a:r>
            <a:r>
              <a:rPr lang="en-GB" sz="1200">
                <a:solidFill>
                  <a:schemeClr val="lt1"/>
                </a:solidFill>
              </a:rPr>
              <a:t> Pathways from a range of study areas including:</a:t>
            </a:r>
            <a:endParaRPr sz="1200">
              <a:solidFill>
                <a:schemeClr val="lt1"/>
              </a:solidFill>
            </a:endParaRPr>
          </a:p>
          <a:p>
            <a:pPr indent="0" lvl="0" marL="0" rtl="0" algn="l">
              <a:lnSpc>
                <a:spcPct val="130000"/>
              </a:lnSpc>
              <a:spcBef>
                <a:spcPts val="0"/>
              </a:spcBef>
              <a:spcAft>
                <a:spcPts val="0"/>
              </a:spcAft>
              <a:buSzPts val="789"/>
              <a:buNone/>
            </a:pPr>
            <a:r>
              <a:t/>
            </a:r>
            <a:endParaRPr sz="1200">
              <a:solidFill>
                <a:schemeClr val="lt1"/>
              </a:solidFill>
            </a:endParaRPr>
          </a:p>
          <a:p>
            <a:pPr indent="0" lvl="0" marL="0" rtl="0" algn="l">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3"/>
          <p:cNvSpPr txBox="1"/>
          <p:nvPr>
            <p:ph idx="4294967295" type="title"/>
          </p:nvPr>
        </p:nvSpPr>
        <p:spPr>
          <a:xfrm>
            <a:off x="779450" y="1039725"/>
            <a:ext cx="3069900" cy="192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3580">
                <a:solidFill>
                  <a:schemeClr val="lt1"/>
                </a:solidFill>
              </a:rPr>
              <a:t>ALLOWING TEACHERS TO TEACH</a:t>
            </a:r>
            <a:endParaRPr b="1" sz="3580">
              <a:solidFill>
                <a:schemeClr val="lt1"/>
              </a:solidFill>
            </a:endParaRPr>
          </a:p>
        </p:txBody>
      </p:sp>
      <p:pic>
        <p:nvPicPr>
          <p:cNvPr id="74" name="Google Shape;74;p3"/>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75" name="Google Shape;75;p3"/>
          <p:cNvSpPr txBox="1"/>
          <p:nvPr/>
        </p:nvSpPr>
        <p:spPr>
          <a:xfrm>
            <a:off x="4933200" y="3463675"/>
            <a:ext cx="2201400" cy="7236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30000"/>
              </a:lnSpc>
              <a:spcBef>
                <a:spcPts val="0"/>
              </a:spcBef>
              <a:spcAft>
                <a:spcPts val="0"/>
              </a:spcAft>
              <a:buClr>
                <a:srgbClr val="000000"/>
              </a:buClr>
              <a:buSzPts val="910"/>
              <a:buFont typeface="Arial"/>
              <a:buNone/>
            </a:pPr>
            <a:r>
              <a:rPr b="0" i="0" lang="en-GB" sz="910" u="none" cap="none" strike="noStrike">
                <a:solidFill>
                  <a:srgbClr val="FFFFFF"/>
                </a:solidFill>
                <a:latin typeface="Helvetica Neue"/>
                <a:ea typeface="Helvetica Neue"/>
                <a:cs typeface="Helvetica Neue"/>
                <a:sym typeface="Helvetica Neue"/>
              </a:rPr>
              <a:t>1300 303 715</a:t>
            </a:r>
            <a:endParaRPr b="0" i="0" sz="910" u="none" cap="none" strike="noStrike">
              <a:solidFill>
                <a:srgbClr val="FFFFFF"/>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000000"/>
              </a:buClr>
              <a:buSzPts val="910"/>
              <a:buFont typeface="Arial"/>
              <a:buNone/>
            </a:pPr>
            <a:r>
              <a:rPr b="0" i="0" lang="en-GB" sz="910" u="none" cap="none" strike="noStrike">
                <a:solidFill>
                  <a:srgbClr val="FFFFFF"/>
                </a:solidFill>
                <a:uFill>
                  <a:noFill/>
                </a:uFill>
                <a:latin typeface="Helvetica Neue"/>
                <a:ea typeface="Helvetica Neue"/>
                <a:cs typeface="Helvetica Neue"/>
                <a:sym typeface="Helvetica Neue"/>
                <a:hlinkClick r:id="rId5">
                  <a:extLst>
                    <a:ext uri="{A12FA001-AC4F-418D-AE19-62706E023703}">
                      <ahyp:hlinkClr val="tx"/>
                    </a:ext>
                  </a:extLst>
                </a:hlinkClick>
              </a:rPr>
              <a:t>admin@binnacletraining.com.au</a:t>
            </a:r>
            <a:endParaRPr b="0" i="0" sz="910" u="none" cap="none" strike="noStrike">
              <a:solidFill>
                <a:srgbClr val="FFFFFF"/>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000000"/>
              </a:buClr>
              <a:buSzPts val="910"/>
              <a:buFont typeface="Arial"/>
              <a:buNone/>
            </a:pPr>
            <a:r>
              <a:rPr b="0" i="0" lang="en-GB" sz="910" u="none" cap="none" strike="noStrike">
                <a:solidFill>
                  <a:srgbClr val="FFFFFF"/>
                </a:solidFill>
                <a:latin typeface="Helvetica Neue"/>
                <a:ea typeface="Helvetica Neue"/>
                <a:cs typeface="Helvetica Neue"/>
                <a:sym typeface="Helvetica Neue"/>
              </a:rPr>
              <a:t>binnacletraining.com.au</a:t>
            </a:r>
            <a:endParaRPr b="0" i="0" sz="910" u="none" cap="none" strike="noStrike">
              <a:solidFill>
                <a:srgbClr val="FFFFFF"/>
              </a:solidFill>
              <a:latin typeface="Helvetica Neue"/>
              <a:ea typeface="Helvetica Neue"/>
              <a:cs typeface="Helvetica Neue"/>
              <a:sym typeface="Helvetica Neue"/>
            </a:endParaRPr>
          </a:p>
        </p:txBody>
      </p:sp>
      <p:sp>
        <p:nvSpPr>
          <p:cNvPr id="76" name="Google Shape;76;p3"/>
          <p:cNvSpPr txBox="1"/>
          <p:nvPr/>
        </p:nvSpPr>
        <p:spPr>
          <a:xfrm>
            <a:off x="742025" y="2960925"/>
            <a:ext cx="3168300" cy="12621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000" u="none" cap="none" strike="noStrike">
                <a:solidFill>
                  <a:srgbClr val="FFFFFF"/>
                </a:solidFill>
                <a:latin typeface="Helvetica Neue"/>
                <a:ea typeface="Helvetica Neue"/>
                <a:cs typeface="Helvetica Neue"/>
                <a:sym typeface="Helvetica Neue"/>
              </a:rPr>
              <a:t>HOW TO GET STARTED:</a:t>
            </a:r>
            <a:endParaRPr b="1"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rgbClr val="FFFFFF"/>
                </a:solidFill>
                <a:latin typeface="Helvetica Neue"/>
                <a:ea typeface="Helvetica Neue"/>
                <a:cs typeface="Helvetica Neue"/>
                <a:sym typeface="Helvetica Neue"/>
                <a:hlinkClick r:id="rId6">
                  <a:extLst>
                    <a:ext uri="{A12FA001-AC4F-418D-AE19-62706E023703}">
                      <ahyp:hlinkClr val="tx"/>
                    </a:ext>
                  </a:extLst>
                </a:hlinkClick>
              </a:rPr>
              <a:t>binnacletraining.com.au/for-schools/programs/</a:t>
            </a:r>
            <a:r>
              <a:rPr b="0" i="0" lang="en-GB" sz="1000" u="none" cap="none" strike="noStrike">
                <a:solidFill>
                  <a:srgbClr val="FFFFFF"/>
                </a:solidFill>
                <a:latin typeface="Helvetica Neue"/>
                <a:ea typeface="Helvetica Neue"/>
                <a:cs typeface="Helvetica Neue"/>
                <a:sym typeface="Helvetica Neue"/>
              </a:rPr>
              <a:t> </a:t>
            </a:r>
            <a:endParaRPr b="0" i="0" sz="10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sp>
        <p:nvSpPr>
          <p:cNvPr id="399" name="Google Shape;399;p30"/>
          <p:cNvSpPr txBox="1"/>
          <p:nvPr>
            <p:ph idx="4294967295" type="title"/>
          </p:nvPr>
        </p:nvSpPr>
        <p:spPr>
          <a:xfrm>
            <a:off x="410850" y="1722708"/>
            <a:ext cx="8322300" cy="147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SIS30321 Certificate III</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in Fitness</a:t>
            </a:r>
            <a:endParaRPr b="1" sz="4300">
              <a:solidFill>
                <a:schemeClr val="lt1"/>
              </a:solidFill>
            </a:endParaRPr>
          </a:p>
        </p:txBody>
      </p:sp>
      <p:pic>
        <p:nvPicPr>
          <p:cNvPr id="400" name="Google Shape;400;p30"/>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401" name="Google Shape;401;p30"/>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31"/>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407" name="Google Shape;407;p31"/>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08" name="Google Shape;408;p31"/>
          <p:cNvSpPr txBox="1"/>
          <p:nvPr>
            <p:ph idx="1" type="body"/>
          </p:nvPr>
        </p:nvSpPr>
        <p:spPr>
          <a:xfrm>
            <a:off x="317025" y="1440875"/>
            <a:ext cx="4053600" cy="28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b="1" lang="en-GB" sz="1200">
                <a:solidFill>
                  <a:schemeClr val="lt1"/>
                </a:solidFill>
              </a:rPr>
              <a:t>Students facilitate programs within their school community including:</a:t>
            </a:r>
            <a:endParaRPr b="1" sz="1200">
              <a:solidFill>
                <a:schemeClr val="lt1"/>
              </a:solidFill>
            </a:endParaRPr>
          </a:p>
          <a:p>
            <a:pPr indent="-304800" lvl="0" marL="457200" rtl="0" algn="l">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100">
              <a:solidFill>
                <a:schemeClr val="lt1"/>
              </a:solidFill>
              <a:latin typeface="Helvetica Neue Light"/>
              <a:ea typeface="Helvetica Neue Light"/>
              <a:cs typeface="Helvetica Neue Light"/>
              <a:sym typeface="Helvetica Neue Light"/>
            </a:endParaRPr>
          </a:p>
        </p:txBody>
      </p:sp>
      <p:sp>
        <p:nvSpPr>
          <p:cNvPr id="409" name="Google Shape;409;p31"/>
          <p:cNvSpPr txBox="1"/>
          <p:nvPr>
            <p:ph type="title"/>
          </p:nvPr>
        </p:nvSpPr>
        <p:spPr>
          <a:xfrm>
            <a:off x="317025" y="595400"/>
            <a:ext cx="3685200" cy="81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SIS30321 Certificate III</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in Fitness</a:t>
            </a:r>
            <a:endParaRPr b="1" sz="2400">
              <a:solidFill>
                <a:schemeClr val="lt1"/>
              </a:solidFill>
            </a:endParaRPr>
          </a:p>
        </p:txBody>
      </p:sp>
      <p:graphicFrame>
        <p:nvGraphicFramePr>
          <p:cNvPr id="410" name="Google Shape;410;p31"/>
          <p:cNvGraphicFramePr/>
          <p:nvPr/>
        </p:nvGraphicFramePr>
        <p:xfrm>
          <a:off x="4890450" y="595400"/>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15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$365.00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 $55.00 First Aid)</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8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411" name="Google Shape;411;p31"/>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2"/>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17" name="Google Shape;417;p32"/>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418" name="Google Shape;418;p32"/>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419" name="Google Shape;419;p32"/>
          <p:cNvSpPr txBox="1"/>
          <p:nvPr>
            <p:ph idx="1" type="body"/>
          </p:nvPr>
        </p:nvSpPr>
        <p:spPr>
          <a:xfrm>
            <a:off x="4979625" y="1433775"/>
            <a:ext cx="3670500" cy="3062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lt1"/>
              </a:buClr>
              <a:buSzPts val="1100"/>
              <a:buChar char="●"/>
            </a:pPr>
            <a:r>
              <a:rPr lang="en-GB" sz="1100">
                <a:solidFill>
                  <a:schemeClr val="lt1"/>
                </a:solidFill>
              </a:rPr>
              <a:t>SIS30321 Certificate III in Fitness (max. 8 QCE Credits)</a:t>
            </a:r>
            <a:endParaRPr sz="1100">
              <a:solidFill>
                <a:schemeClr val="lt1"/>
              </a:solidFill>
            </a:endParaRPr>
          </a:p>
          <a:p>
            <a:pPr indent="-298450" lvl="0" marL="457200" rtl="0" algn="l">
              <a:lnSpc>
                <a:spcPct val="115000"/>
              </a:lnSpc>
              <a:spcBef>
                <a:spcPts val="800"/>
              </a:spcBef>
              <a:spcAft>
                <a:spcPts val="0"/>
              </a:spcAft>
              <a:buClr>
                <a:schemeClr val="lt1"/>
              </a:buClr>
              <a:buSzPts val="1100"/>
              <a:buChar char="●"/>
            </a:pPr>
            <a:r>
              <a:rPr lang="en-GB" sz="1100">
                <a:solidFill>
                  <a:schemeClr val="lt1"/>
                </a:solidFill>
              </a:rPr>
              <a:t>The nationally recognised First Aid competency - HLTAID011 Provide First Aid</a:t>
            </a:r>
            <a:endParaRPr sz="1100">
              <a:solidFill>
                <a:schemeClr val="lt1"/>
              </a:solidFill>
            </a:endParaRPr>
          </a:p>
          <a:p>
            <a:pPr indent="-298450" lvl="0" marL="457200" rtl="0" algn="l">
              <a:lnSpc>
                <a:spcPct val="115000"/>
              </a:lnSpc>
              <a:spcBef>
                <a:spcPts val="800"/>
              </a:spcBef>
              <a:spcAft>
                <a:spcPts val="0"/>
              </a:spcAft>
              <a:buClr>
                <a:schemeClr val="lt1"/>
              </a:buClr>
              <a:buSzPts val="1100"/>
              <a:buChar char="●"/>
            </a:pPr>
            <a:r>
              <a:rPr lang="en-GB" sz="1100">
                <a:solidFill>
                  <a:schemeClr val="lt1"/>
                </a:solidFill>
              </a:rPr>
              <a:t>Community Coaching - Essential Skills Course (non-accredited), issued by Australian Sports Commission</a:t>
            </a:r>
            <a:endParaRPr sz="1100">
              <a:solidFill>
                <a:schemeClr val="lt1"/>
              </a:solidFill>
            </a:endParaRPr>
          </a:p>
          <a:p>
            <a:pPr indent="-298450" lvl="0" marL="457200" rtl="0" algn="l">
              <a:lnSpc>
                <a:spcPct val="115000"/>
              </a:lnSpc>
              <a:spcBef>
                <a:spcPts val="800"/>
              </a:spcBef>
              <a:spcAft>
                <a:spcPts val="0"/>
              </a:spcAft>
              <a:buClr>
                <a:schemeClr val="lt1"/>
              </a:buClr>
              <a:buSzPts val="1100"/>
              <a:buChar char="●"/>
            </a:pPr>
            <a:r>
              <a:rPr lang="en-GB" sz="1100">
                <a:solidFill>
                  <a:schemeClr val="lt1"/>
                </a:solidFill>
              </a:rPr>
              <a:t>A range of career pathway options including pathway into SIS40221 Certificate IV in Fitness; or SIS50321 Diploma of Sport - These qualifications offered by another RTO.</a:t>
            </a:r>
            <a:endParaRPr sz="1100">
              <a:solidFill>
                <a:schemeClr val="lt1"/>
              </a:solidFill>
            </a:endParaRPr>
          </a:p>
          <a:p>
            <a:pPr indent="-298450" lvl="0" marL="457200" rtl="0" algn="l">
              <a:lnSpc>
                <a:spcPct val="115000"/>
              </a:lnSpc>
              <a:spcBef>
                <a:spcPts val="800"/>
              </a:spcBef>
              <a:spcAft>
                <a:spcPts val="800"/>
              </a:spcAft>
              <a:buClr>
                <a:schemeClr val="lt1"/>
              </a:buClr>
              <a:buSzPts val="1100"/>
              <a:buChar char="●"/>
            </a:pPr>
            <a:r>
              <a:rPr lang="en-GB" sz="1100">
                <a:solidFill>
                  <a:schemeClr val="lt1"/>
                </a:solidFill>
              </a:rPr>
              <a:t>Successful completion of the Certificate III in Fitness may contribute towards a student’s Australian Tertiary Admission Rank (ATAR)</a:t>
            </a:r>
            <a:endParaRPr sz="1100">
              <a:solidFill>
                <a:schemeClr val="lt1"/>
              </a:solidFill>
            </a:endParaRPr>
          </a:p>
        </p:txBody>
      </p:sp>
      <p:sp>
        <p:nvSpPr>
          <p:cNvPr id="420" name="Google Shape;420;p32"/>
          <p:cNvSpPr txBox="1"/>
          <p:nvPr>
            <p:ph type="title"/>
          </p:nvPr>
        </p:nvSpPr>
        <p:spPr>
          <a:xfrm>
            <a:off x="5092125" y="6018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421" name="Google Shape;421;p32"/>
          <p:cNvPicPr preferRelativeResize="0"/>
          <p:nvPr/>
        </p:nvPicPr>
        <p:blipFill rotWithShape="1">
          <a:blip r:embed="rId4">
            <a:alphaModFix/>
          </a:blip>
          <a:srcRect b="0" l="8270" r="32442" t="0"/>
          <a:stretch/>
        </p:blipFill>
        <p:spPr>
          <a:xfrm>
            <a:off x="0" y="-2725"/>
            <a:ext cx="4571996" cy="5143502"/>
          </a:xfrm>
          <a:prstGeom prst="rect">
            <a:avLst/>
          </a:prstGeom>
          <a:noFill/>
          <a:ln>
            <a:noFill/>
          </a:ln>
        </p:spPr>
      </p:pic>
      <p:pic>
        <p:nvPicPr>
          <p:cNvPr id="422" name="Google Shape;422;p32"/>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423" name="Google Shape;423;p32"/>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427" name="Shape 427"/>
        <p:cNvGrpSpPr/>
        <p:nvPr/>
      </p:nvGrpSpPr>
      <p:grpSpPr>
        <a:xfrm>
          <a:off x="0" y="0"/>
          <a:ext cx="0" cy="0"/>
          <a:chOff x="0" y="0"/>
          <a:chExt cx="0" cy="0"/>
        </a:xfrm>
      </p:grpSpPr>
      <p:sp>
        <p:nvSpPr>
          <p:cNvPr id="428" name="Google Shape;428;g202c1f2e96d_0_0"/>
          <p:cNvSpPr txBox="1"/>
          <p:nvPr>
            <p:ph type="title"/>
          </p:nvPr>
        </p:nvSpPr>
        <p:spPr>
          <a:xfrm>
            <a:off x="238475" y="2605988"/>
            <a:ext cx="1668600" cy="74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SIS30321 Certificate III in Fitness </a:t>
            </a:r>
            <a:endParaRPr sz="1100">
              <a:solidFill>
                <a:schemeClr val="lt1"/>
              </a:solidFill>
            </a:endParaRPr>
          </a:p>
        </p:txBody>
      </p:sp>
      <p:pic>
        <p:nvPicPr>
          <p:cNvPr id="429" name="Google Shape;429;g202c1f2e96d_0_0"/>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430" name="Google Shape;430;g202c1f2e96d_0_0"/>
          <p:cNvSpPr txBox="1"/>
          <p:nvPr/>
        </p:nvSpPr>
        <p:spPr>
          <a:xfrm>
            <a:off x="5995927" y="238425"/>
            <a:ext cx="2882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
        <p:nvSpPr>
          <p:cNvPr id="431" name="Google Shape;431;g202c1f2e96d_0_0"/>
          <p:cNvSpPr txBox="1"/>
          <p:nvPr/>
        </p:nvSpPr>
        <p:spPr>
          <a:xfrm>
            <a:off x="223000" y="1791413"/>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graphicFrame>
        <p:nvGraphicFramePr>
          <p:cNvPr id="432" name="Google Shape;432;g202c1f2e96d_0_0"/>
          <p:cNvGraphicFramePr/>
          <p:nvPr/>
        </p:nvGraphicFramePr>
        <p:xfrm>
          <a:off x="1952725" y="3671000"/>
          <a:ext cx="3000000" cy="3000000"/>
        </p:xfrm>
        <a:graphic>
          <a:graphicData uri="http://schemas.openxmlformats.org/drawingml/2006/table">
            <a:tbl>
              <a:tblPr>
                <a:noFill/>
                <a:tableStyleId>{A6DC5091-38AB-4339-886A-2100D457D793}</a:tableStyleId>
              </a:tblPr>
              <a:tblGrid>
                <a:gridCol w="592650"/>
                <a:gridCol w="264787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Working in the SFR Industry - WHS and Provide Quality Service</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Group Conditioning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a One-on-one Cardio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bl>
          </a:graphicData>
        </a:graphic>
      </p:graphicFrame>
      <p:graphicFrame>
        <p:nvGraphicFramePr>
          <p:cNvPr id="433" name="Google Shape;433;g202c1f2e96d_0_0"/>
          <p:cNvGraphicFramePr/>
          <p:nvPr/>
        </p:nvGraphicFramePr>
        <p:xfrm>
          <a:off x="5407375" y="404150"/>
          <a:ext cx="3000000" cy="3000000"/>
        </p:xfrm>
        <a:graphic>
          <a:graphicData uri="http://schemas.openxmlformats.org/drawingml/2006/table">
            <a:tbl>
              <a:tblPr>
                <a:noFill/>
                <a:tableStyleId>{A6DC5091-38AB-4339-886A-2100D457D793}</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t>
                      </a:r>
                      <a:r>
                        <a:rPr lang="en-GB" sz="700" u="none" cap="none" strike="noStrike">
                          <a:solidFill>
                            <a:srgbClr val="434343"/>
                          </a:solidFill>
                          <a:latin typeface="Helvetica Neue"/>
                          <a:ea typeface="Helvetica Neue"/>
                          <a:cs typeface="Helvetica Neue"/>
                          <a:sym typeface="Helvetica Neue"/>
                        </a:rPr>
                        <a:t>Anatomy and Physiology - The Musculoskeletal System</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Recreational Group Exercise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bl>
          </a:graphicData>
        </a:graphic>
      </p:graphicFrame>
      <p:graphicFrame>
        <p:nvGraphicFramePr>
          <p:cNvPr id="434" name="Google Shape;434;g202c1f2e96d_0_0"/>
          <p:cNvGraphicFramePr/>
          <p:nvPr/>
        </p:nvGraphicFramePr>
        <p:xfrm>
          <a:off x="5407375" y="1464825"/>
          <a:ext cx="3000000" cy="3000000"/>
        </p:xfrm>
        <a:graphic>
          <a:graphicData uri="http://schemas.openxmlformats.org/drawingml/2006/table">
            <a:tbl>
              <a:tblPr>
                <a:noFill/>
                <a:tableStyleId>{A6DC5091-38AB-4339-886A-2100D457D793}</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5</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Anatomy and Physiology - Body Systems and Exercise</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Health and Nutrition Consultations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One-on-One Gym Program: Adolescent Client</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Conduct Sessions (Scenario Clients)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bl>
          </a:graphicData>
        </a:graphic>
      </p:graphicFrame>
      <p:graphicFrame>
        <p:nvGraphicFramePr>
          <p:cNvPr id="435" name="Google Shape;435;g202c1f2e96d_0_0"/>
          <p:cNvGraphicFramePr/>
          <p:nvPr/>
        </p:nvGraphicFramePr>
        <p:xfrm>
          <a:off x="5407375" y="2525488"/>
          <a:ext cx="3000000" cy="3000000"/>
        </p:xfrm>
        <a:graphic>
          <a:graphicData uri="http://schemas.openxmlformats.org/drawingml/2006/table">
            <a:tbl>
              <a:tblPr>
                <a:noFill/>
                <a:tableStyleId>{A6DC5091-38AB-4339-886A-2100D457D793}</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6</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Screening and Health Assessments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Specific Population Clients (including Older Adults)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Fitness Orientation Program: Client Orientation</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a:t>
                      </a:r>
                      <a:r>
                        <a:rPr lang="en-GB" sz="700">
                          <a:solidFill>
                            <a:srgbClr val="434343"/>
                          </a:solidFill>
                          <a:latin typeface="Helvetica Neue"/>
                          <a:ea typeface="Helvetica Neue"/>
                          <a:cs typeface="Helvetica Neue"/>
                          <a:sym typeface="Helvetica Neue"/>
                        </a:rPr>
                        <a:t>roup Training Program: Plan and Conduct a Group Session</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bl>
          </a:graphicData>
        </a:graphic>
      </p:graphicFrame>
      <p:graphicFrame>
        <p:nvGraphicFramePr>
          <p:cNvPr id="436" name="Google Shape;436;g202c1f2e96d_0_0"/>
          <p:cNvGraphicFramePr/>
          <p:nvPr/>
        </p:nvGraphicFramePr>
        <p:xfrm>
          <a:off x="5407375" y="3692838"/>
          <a:ext cx="3000000" cy="3000000"/>
        </p:xfrm>
        <a:graphic>
          <a:graphicData uri="http://schemas.openxmlformats.org/drawingml/2006/table">
            <a:tbl>
              <a:tblPr>
                <a:noFill/>
                <a:tableStyleId>{A6DC5091-38AB-4339-886A-2100D457D793}</a:tableStyleId>
              </a:tblPr>
              <a:tblGrid>
                <a:gridCol w="608200"/>
                <a:gridCol w="242505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7</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N/A - Practical Term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Exercise and Gym-based One-on-One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Female and Male Adults aged 18+; and </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Older adults aged 55+</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bl>
          </a:graphicData>
        </a:graphic>
      </p:graphicFrame>
      <p:graphicFrame>
        <p:nvGraphicFramePr>
          <p:cNvPr id="437" name="Google Shape;437;g202c1f2e96d_0_0"/>
          <p:cNvGraphicFramePr/>
          <p:nvPr/>
        </p:nvGraphicFramePr>
        <p:xfrm>
          <a:off x="1952725" y="404138"/>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Introduction to the Sport, Fitness and Recreation (SFR) Industry</a:t>
                      </a:r>
                      <a:endParaRPr sz="700" u="none" cap="none" strike="noStrike">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bl>
          </a:graphicData>
        </a:graphic>
      </p:graphicFrame>
      <p:graphicFrame>
        <p:nvGraphicFramePr>
          <p:cNvPr id="438" name="Google Shape;438;g202c1f2e96d_0_0"/>
          <p:cNvGraphicFramePr/>
          <p:nvPr/>
        </p:nvGraphicFramePr>
        <p:xfrm>
          <a:off x="1952725" y="2077038"/>
          <a:ext cx="3000000" cy="3000000"/>
        </p:xfrm>
        <a:graphic>
          <a:graphicData uri="http://schemas.openxmlformats.org/drawingml/2006/table">
            <a:tbl>
              <a:tblPr>
                <a:noFill/>
                <a:tableStyleId>{A6DC5091-38AB-4339-886A-2100D457D793}</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Community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46675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Participate in Conditioning Sessions (Supervisor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4"/>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44" name="Google Shape;444;p34"/>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445" name="Google Shape;445;p34"/>
          <p:cNvSpPr txBox="1"/>
          <p:nvPr>
            <p:ph type="title"/>
          </p:nvPr>
        </p:nvSpPr>
        <p:spPr>
          <a:xfrm>
            <a:off x="585275" y="1444007"/>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446" name="Google Shape;446;p34"/>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447" name="Google Shape;447;p34"/>
          <p:cNvSpPr txBox="1"/>
          <p:nvPr>
            <p:ph idx="1" type="body"/>
          </p:nvPr>
        </p:nvSpPr>
        <p:spPr>
          <a:xfrm>
            <a:off x="585275" y="2070200"/>
            <a:ext cx="3655200" cy="1629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448" name="Google Shape;448;p34"/>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5"/>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54" name="Google Shape;454;p35"/>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455" name="Google Shape;455;p35"/>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456" name="Google Shape;456;p35"/>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57" name="Google Shape;457;p35"/>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
        <p:nvSpPr>
          <p:cNvPr id="458" name="Google Shape;458;p35"/>
          <p:cNvSpPr txBox="1"/>
          <p:nvPr>
            <p:ph idx="1" type="body"/>
          </p:nvPr>
        </p:nvSpPr>
        <p:spPr>
          <a:xfrm>
            <a:off x="418550" y="2195975"/>
            <a:ext cx="36126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fitness-related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6"/>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64" name="Google Shape;464;p36"/>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465" name="Google Shape;465;p36"/>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466" name="Google Shape;466;p36"/>
          <p:cNvSpPr txBox="1"/>
          <p:nvPr/>
        </p:nvSpPr>
        <p:spPr>
          <a:xfrm>
            <a:off x="5758950" y="761775"/>
            <a:ext cx="14346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sp>
        <p:nvSpPr>
          <p:cNvPr id="467" name="Google Shape;467;p36"/>
          <p:cNvSpPr txBox="1"/>
          <p:nvPr/>
        </p:nvSpPr>
        <p:spPr>
          <a:xfrm>
            <a:off x="4572000"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Group Exercise Instructor</a:t>
            </a:r>
            <a:endParaRPr b="1" i="0" sz="800" u="none" cap="none" strike="noStrike">
              <a:solidFill>
                <a:schemeClr val="lt1"/>
              </a:solidFill>
              <a:latin typeface="Helvetica Neue"/>
              <a:ea typeface="Helvetica Neue"/>
              <a:cs typeface="Helvetica Neue"/>
              <a:sym typeface="Helvetica Neue"/>
            </a:endParaRPr>
          </a:p>
        </p:txBody>
      </p:sp>
      <p:sp>
        <p:nvSpPr>
          <p:cNvPr id="468" name="Google Shape;468;p36"/>
          <p:cNvSpPr txBox="1"/>
          <p:nvPr/>
        </p:nvSpPr>
        <p:spPr>
          <a:xfrm>
            <a:off x="4572000" y="31537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Exercise Physiologist</a:t>
            </a:r>
            <a:endParaRPr b="1" i="0" sz="800" u="none" cap="none" strike="noStrike">
              <a:solidFill>
                <a:srgbClr val="2DAAE2"/>
              </a:solidFill>
              <a:latin typeface="Helvetica Neue"/>
              <a:ea typeface="Helvetica Neue"/>
              <a:cs typeface="Helvetica Neue"/>
              <a:sym typeface="Helvetica Neue"/>
            </a:endParaRPr>
          </a:p>
        </p:txBody>
      </p:sp>
      <p:sp>
        <p:nvSpPr>
          <p:cNvPr id="469" name="Google Shape;469;p36"/>
          <p:cNvSpPr txBox="1"/>
          <p:nvPr/>
        </p:nvSpPr>
        <p:spPr>
          <a:xfrm>
            <a:off x="4572000" y="35839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Teacher - Physical Education</a:t>
            </a:r>
            <a:endParaRPr b="1" i="0" sz="800" u="none" cap="none" strike="noStrike">
              <a:solidFill>
                <a:srgbClr val="2DAAE2"/>
              </a:solidFill>
              <a:latin typeface="Helvetica Neue"/>
              <a:ea typeface="Helvetica Neue"/>
              <a:cs typeface="Helvetica Neue"/>
              <a:sym typeface="Helvetica Neue"/>
            </a:endParaRPr>
          </a:p>
        </p:txBody>
      </p:sp>
      <p:sp>
        <p:nvSpPr>
          <p:cNvPr id="470" name="Google Shape;470;p36"/>
          <p:cNvSpPr txBox="1"/>
          <p:nvPr/>
        </p:nvSpPr>
        <p:spPr>
          <a:xfrm>
            <a:off x="6579725" y="31540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Personal Trainer</a:t>
            </a:r>
            <a:endParaRPr b="1" i="0" sz="800" u="none" cap="none" strike="noStrike">
              <a:solidFill>
                <a:srgbClr val="2DAAE2"/>
              </a:solidFill>
              <a:latin typeface="Helvetica Neue"/>
              <a:ea typeface="Helvetica Neue"/>
              <a:cs typeface="Helvetica Neue"/>
              <a:sym typeface="Helvetica Neue"/>
            </a:endParaRPr>
          </a:p>
        </p:txBody>
      </p:sp>
      <p:sp>
        <p:nvSpPr>
          <p:cNvPr id="471" name="Google Shape;471;p36"/>
          <p:cNvSpPr txBox="1"/>
          <p:nvPr/>
        </p:nvSpPr>
        <p:spPr>
          <a:xfrm>
            <a:off x="6579725" y="35842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High Performance Coach</a:t>
            </a:r>
            <a:endParaRPr b="1" i="0" sz="800" u="none" cap="none" strike="noStrike">
              <a:solidFill>
                <a:srgbClr val="2DAAE2"/>
              </a:solidFill>
              <a:latin typeface="Helvetica Neue"/>
              <a:ea typeface="Helvetica Neue"/>
              <a:cs typeface="Helvetica Neue"/>
              <a:sym typeface="Helvetica Neue"/>
            </a:endParaRPr>
          </a:p>
        </p:txBody>
      </p:sp>
      <p:cxnSp>
        <p:nvCxnSpPr>
          <p:cNvPr id="472" name="Google Shape;472;p36"/>
          <p:cNvCxnSpPr>
            <a:stCxn id="466" idx="2"/>
            <a:endCxn id="467" idx="0"/>
          </p:cNvCxnSpPr>
          <p:nvPr/>
        </p:nvCxnSpPr>
        <p:spPr>
          <a:xfrm rot="5400000">
            <a:off x="5829000" y="1014825"/>
            <a:ext cx="290400" cy="10041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473" name="Google Shape;473;p36"/>
          <p:cNvCxnSpPr>
            <a:stCxn id="466" idx="2"/>
            <a:endCxn id="474" idx="0"/>
          </p:cNvCxnSpPr>
          <p:nvPr/>
        </p:nvCxnSpPr>
        <p:spPr>
          <a:xfrm flipH="1" rot="-5400000">
            <a:off x="6832950" y="1014975"/>
            <a:ext cx="290400" cy="10038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475" name="Google Shape;475;p36"/>
          <p:cNvCxnSpPr>
            <a:stCxn id="476" idx="3"/>
            <a:endCxn id="470" idx="3"/>
          </p:cNvCxnSpPr>
          <p:nvPr/>
        </p:nvCxnSpPr>
        <p:spPr>
          <a:xfrm>
            <a:off x="8380125" y="2663450"/>
            <a:ext cx="600" cy="67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477" name="Google Shape;477;p36"/>
          <p:cNvCxnSpPr>
            <a:stCxn id="476" idx="3"/>
            <a:endCxn id="471" idx="3"/>
          </p:cNvCxnSpPr>
          <p:nvPr/>
        </p:nvCxnSpPr>
        <p:spPr>
          <a:xfrm>
            <a:off x="8380125" y="2663450"/>
            <a:ext cx="600" cy="11043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478" name="Google Shape;478;p36"/>
          <p:cNvCxnSpPr>
            <a:stCxn id="479" idx="1"/>
            <a:endCxn id="468" idx="1"/>
          </p:cNvCxnSpPr>
          <p:nvPr/>
        </p:nvCxnSpPr>
        <p:spPr>
          <a:xfrm>
            <a:off x="4572400" y="2663150"/>
            <a:ext cx="600" cy="674100"/>
          </a:xfrm>
          <a:prstGeom prst="bentConnector3">
            <a:avLst>
              <a:gd fmla="val -39754167" name="adj1"/>
            </a:avLst>
          </a:prstGeom>
          <a:noFill/>
          <a:ln cap="flat" cmpd="sng" w="9525">
            <a:solidFill>
              <a:srgbClr val="2DAAE2"/>
            </a:solidFill>
            <a:prstDash val="solid"/>
            <a:round/>
            <a:headEnd len="sm" w="sm" type="none"/>
            <a:tailEnd len="sm" w="sm" type="none"/>
          </a:ln>
        </p:spPr>
      </p:cxnSp>
      <p:cxnSp>
        <p:nvCxnSpPr>
          <p:cNvPr id="480" name="Google Shape;480;p36"/>
          <p:cNvCxnSpPr>
            <a:stCxn id="479" idx="1"/>
            <a:endCxn id="469" idx="1"/>
          </p:cNvCxnSpPr>
          <p:nvPr/>
        </p:nvCxnSpPr>
        <p:spPr>
          <a:xfrm>
            <a:off x="4572400" y="2663150"/>
            <a:ext cx="600" cy="1104300"/>
          </a:xfrm>
          <a:prstGeom prst="bentConnector3">
            <a:avLst>
              <a:gd fmla="val -39754167" name="adj1"/>
            </a:avLst>
          </a:prstGeom>
          <a:noFill/>
          <a:ln cap="flat" cmpd="sng" w="9525">
            <a:solidFill>
              <a:srgbClr val="2DAAE2"/>
            </a:solidFill>
            <a:prstDash val="solid"/>
            <a:round/>
            <a:headEnd len="sm" w="sm" type="none"/>
            <a:tailEnd len="sm" w="sm" type="none"/>
          </a:ln>
        </p:spPr>
      </p:cxnSp>
      <p:sp>
        <p:nvSpPr>
          <p:cNvPr id="479" name="Google Shape;479;p36"/>
          <p:cNvSpPr txBox="1"/>
          <p:nvPr/>
        </p:nvSpPr>
        <p:spPr>
          <a:xfrm>
            <a:off x="4572400" y="23582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1" i="0" sz="800" u="none" cap="none" strike="noStrike">
              <a:solidFill>
                <a:schemeClr val="lt1"/>
              </a:solidFill>
              <a:latin typeface="Helvetica Neue"/>
              <a:ea typeface="Helvetica Neue"/>
              <a:cs typeface="Helvetica Neue"/>
              <a:sym typeface="Helvetica Neue"/>
            </a:endParaRPr>
          </a:p>
        </p:txBody>
      </p:sp>
      <p:sp>
        <p:nvSpPr>
          <p:cNvPr id="476" name="Google Shape;476;p36"/>
          <p:cNvSpPr txBox="1"/>
          <p:nvPr/>
        </p:nvSpPr>
        <p:spPr>
          <a:xfrm>
            <a:off x="6580125" y="23585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in Fitness or Diploma of Sport</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(These qualifications offered by another RTO)</a:t>
            </a:r>
            <a:endParaRPr b="0" i="0" sz="800" u="none" cap="none" strike="noStrike">
              <a:solidFill>
                <a:schemeClr val="lt1"/>
              </a:solidFill>
              <a:latin typeface="Helvetica Neue"/>
              <a:ea typeface="Helvetica Neue"/>
              <a:cs typeface="Helvetica Neue"/>
              <a:sym typeface="Helvetica Neue"/>
            </a:endParaRPr>
          </a:p>
        </p:txBody>
      </p:sp>
      <p:cxnSp>
        <p:nvCxnSpPr>
          <p:cNvPr id="481" name="Google Shape;481;p36"/>
          <p:cNvCxnSpPr>
            <a:stCxn id="466" idx="2"/>
            <a:endCxn id="479" idx="3"/>
          </p:cNvCxnSpPr>
          <p:nvPr/>
        </p:nvCxnSpPr>
        <p:spPr>
          <a:xfrm rot="5400000">
            <a:off x="5778600" y="1965525"/>
            <a:ext cx="1291500" cy="103800"/>
          </a:xfrm>
          <a:prstGeom prst="bentConnector2">
            <a:avLst/>
          </a:prstGeom>
          <a:noFill/>
          <a:ln cap="flat" cmpd="sng" w="9525">
            <a:solidFill>
              <a:srgbClr val="2DAAE2"/>
            </a:solidFill>
            <a:prstDash val="solid"/>
            <a:round/>
            <a:headEnd len="sm" w="sm" type="none"/>
            <a:tailEnd len="sm" w="sm" type="none"/>
          </a:ln>
        </p:spPr>
      </p:cxnSp>
      <p:cxnSp>
        <p:nvCxnSpPr>
          <p:cNvPr id="482" name="Google Shape;482;p36"/>
          <p:cNvCxnSpPr>
            <a:stCxn id="466" idx="2"/>
            <a:endCxn id="476" idx="1"/>
          </p:cNvCxnSpPr>
          <p:nvPr/>
        </p:nvCxnSpPr>
        <p:spPr>
          <a:xfrm flipH="1" rot="-5400000">
            <a:off x="5882250" y="1965675"/>
            <a:ext cx="1291800" cy="103800"/>
          </a:xfrm>
          <a:prstGeom prst="bentConnector2">
            <a:avLst/>
          </a:prstGeom>
          <a:noFill/>
          <a:ln cap="flat" cmpd="sng" w="9525">
            <a:solidFill>
              <a:srgbClr val="2DAAE2"/>
            </a:solidFill>
            <a:prstDash val="solid"/>
            <a:round/>
            <a:headEnd len="sm" w="sm" type="none"/>
            <a:tailEnd len="sm" w="sm" type="none"/>
          </a:ln>
        </p:spPr>
      </p:cxnSp>
      <p:sp>
        <p:nvSpPr>
          <p:cNvPr id="483" name="Google Shape;483;p36"/>
          <p:cNvSpPr txBox="1"/>
          <p:nvPr/>
        </p:nvSpPr>
        <p:spPr>
          <a:xfrm>
            <a:off x="4572000" y="40141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Scientist</a:t>
            </a:r>
            <a:endParaRPr b="1" i="0" sz="800" u="none" cap="none" strike="noStrike">
              <a:solidFill>
                <a:srgbClr val="2DAAE2"/>
              </a:solidFill>
              <a:latin typeface="Helvetica Neue"/>
              <a:ea typeface="Helvetica Neue"/>
              <a:cs typeface="Helvetica Neue"/>
              <a:sym typeface="Helvetica Neue"/>
            </a:endParaRPr>
          </a:p>
        </p:txBody>
      </p:sp>
      <p:sp>
        <p:nvSpPr>
          <p:cNvPr id="484" name="Google Shape;484;p36"/>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a:t>
            </a:r>
            <a:endParaRPr b="0" i="0" sz="600" u="none" cap="none" strike="noStrike">
              <a:solidFill>
                <a:srgbClr val="999999"/>
              </a:solidFill>
              <a:latin typeface="Helvetica Neue"/>
              <a:ea typeface="Helvetica Neue"/>
              <a:cs typeface="Helvetica Neue"/>
              <a:sym typeface="Helvetica Neue"/>
            </a:endParaRPr>
          </a:p>
        </p:txBody>
      </p:sp>
      <p:sp>
        <p:nvSpPr>
          <p:cNvPr id="474" name="Google Shape;474;p36"/>
          <p:cNvSpPr txBox="1"/>
          <p:nvPr/>
        </p:nvSpPr>
        <p:spPr>
          <a:xfrm>
            <a:off x="6580125"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Gym Fitness Instructor</a:t>
            </a:r>
            <a:endParaRPr b="1" i="0" sz="800" u="none" cap="none" strike="noStrike">
              <a:solidFill>
                <a:schemeClr val="lt1"/>
              </a:solidFill>
              <a:latin typeface="Helvetica Neue"/>
              <a:ea typeface="Helvetica Neue"/>
              <a:cs typeface="Helvetica Neue"/>
              <a:sym typeface="Helvetica Neue"/>
            </a:endParaRPr>
          </a:p>
        </p:txBody>
      </p:sp>
      <p:sp>
        <p:nvSpPr>
          <p:cNvPr id="485" name="Google Shape;485;p36"/>
          <p:cNvSpPr txBox="1"/>
          <p:nvPr/>
        </p:nvSpPr>
        <p:spPr>
          <a:xfrm>
            <a:off x="6580125" y="40144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Development Manager</a:t>
            </a:r>
            <a:endParaRPr b="1" i="0" sz="800" u="none" cap="none" strike="noStrike">
              <a:solidFill>
                <a:srgbClr val="2DAAE2"/>
              </a:solidFill>
              <a:latin typeface="Helvetica Neue"/>
              <a:ea typeface="Helvetica Neue"/>
              <a:cs typeface="Helvetica Neue"/>
              <a:sym typeface="Helvetica Neue"/>
            </a:endParaRPr>
          </a:p>
        </p:txBody>
      </p:sp>
      <p:cxnSp>
        <p:nvCxnSpPr>
          <p:cNvPr id="486" name="Google Shape;486;p36"/>
          <p:cNvCxnSpPr>
            <a:stCxn id="485" idx="3"/>
            <a:endCxn id="476" idx="3"/>
          </p:cNvCxnSpPr>
          <p:nvPr/>
        </p:nvCxnSpPr>
        <p:spPr>
          <a:xfrm flipH="1" rot="10800000">
            <a:off x="8380125" y="26635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487" name="Google Shape;487;p36"/>
          <p:cNvCxnSpPr>
            <a:stCxn id="483" idx="1"/>
            <a:endCxn id="479" idx="1"/>
          </p:cNvCxnSpPr>
          <p:nvPr/>
        </p:nvCxnSpPr>
        <p:spPr>
          <a:xfrm flipH="1" rot="10800000">
            <a:off x="4572000" y="26632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1" name="Shape 491"/>
        <p:cNvGrpSpPr/>
        <p:nvPr/>
      </p:nvGrpSpPr>
      <p:grpSpPr>
        <a:xfrm>
          <a:off x="0" y="0"/>
          <a:ext cx="0" cy="0"/>
          <a:chOff x="0" y="0"/>
          <a:chExt cx="0" cy="0"/>
        </a:xfrm>
      </p:grpSpPr>
      <p:sp>
        <p:nvSpPr>
          <p:cNvPr id="492" name="Google Shape;492;p37"/>
          <p:cNvSpPr txBox="1"/>
          <p:nvPr>
            <p:ph idx="4294967295" type="title"/>
          </p:nvPr>
        </p:nvSpPr>
        <p:spPr>
          <a:xfrm>
            <a:off x="591300" y="1560263"/>
            <a:ext cx="7961400" cy="179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3600">
                <a:solidFill>
                  <a:schemeClr val="lt1"/>
                </a:solidFill>
              </a:rPr>
              <a:t>SIS30122 Certificate III in Sport, Aquatics and Recreation + SIS20122 Certificate II in Sport and Recreation</a:t>
            </a:r>
            <a:endParaRPr b="1" sz="3600">
              <a:solidFill>
                <a:schemeClr val="lt1"/>
              </a:solidFill>
            </a:endParaRPr>
          </a:p>
        </p:txBody>
      </p:sp>
      <p:pic>
        <p:nvPicPr>
          <p:cNvPr id="493" name="Google Shape;493;p37"/>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494" name="Google Shape;494;p37"/>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38"/>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500" name="Google Shape;500;p3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01" name="Google Shape;501;p38"/>
          <p:cNvSpPr txBox="1"/>
          <p:nvPr>
            <p:ph idx="1" type="body"/>
          </p:nvPr>
        </p:nvSpPr>
        <p:spPr>
          <a:xfrm>
            <a:off x="317025" y="1513125"/>
            <a:ext cx="4053600" cy="28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150">
                <a:solidFill>
                  <a:schemeClr val="lt1"/>
                </a:solidFill>
                <a:latin typeface="Helvetica Neue Light"/>
                <a:ea typeface="Helvetica Neue Light"/>
                <a:cs typeface="Helvetica Neue Light"/>
                <a:sym typeface="Helvetica Neue Light"/>
              </a:rPr>
              <a:t>This qualification reflects the multiskilled role of individuals in operational and customer support positions in the sport or community recreation industry.</a:t>
            </a:r>
            <a:endParaRPr sz="115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b="1" lang="en-GB" sz="1150">
                <a:solidFill>
                  <a:schemeClr val="lt1"/>
                </a:solidFill>
              </a:rPr>
              <a:t>Students assist with facilitation of sport and recreation programs within their school community including:</a:t>
            </a:r>
            <a:endParaRPr b="1" sz="1150">
              <a:solidFill>
                <a:schemeClr val="lt1"/>
              </a:solidFill>
            </a:endParaRPr>
          </a:p>
          <a:p>
            <a:pPr indent="-301625" lvl="0" marL="457200" rtl="0" algn="l">
              <a:lnSpc>
                <a:spcPct val="115000"/>
              </a:lnSpc>
              <a:spcBef>
                <a:spcPts val="10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Officiating games</a:t>
            </a:r>
            <a:endParaRPr sz="1150">
              <a:solidFill>
                <a:schemeClr val="lt1"/>
              </a:solidFill>
              <a:latin typeface="Helvetica Neue Light"/>
              <a:ea typeface="Helvetica Neue Light"/>
              <a:cs typeface="Helvetica Neue Light"/>
              <a:sym typeface="Helvetica Neue Light"/>
            </a:endParaRPr>
          </a:p>
          <a:p>
            <a:pPr indent="-301625" lvl="0" marL="457200" rtl="0" algn="l">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Conducting coaching sessions</a:t>
            </a:r>
            <a:endParaRPr sz="1150">
              <a:solidFill>
                <a:schemeClr val="lt1"/>
              </a:solidFill>
              <a:latin typeface="Helvetica Neue Light"/>
              <a:ea typeface="Helvetica Neue Light"/>
              <a:cs typeface="Helvetica Neue Light"/>
              <a:sym typeface="Helvetica Neue Light"/>
            </a:endParaRPr>
          </a:p>
          <a:p>
            <a:pPr indent="-301625" lvl="0" marL="457200" rtl="0" algn="l">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Community sport, fitness and recreation programs</a:t>
            </a:r>
            <a:endParaRPr sz="1150">
              <a:solidFill>
                <a:schemeClr val="lt1"/>
              </a:solidFill>
              <a:latin typeface="Helvetica Neue Light"/>
              <a:ea typeface="Helvetica Neue Light"/>
              <a:cs typeface="Helvetica Neue Light"/>
              <a:sym typeface="Helvetica Neue Light"/>
            </a:endParaRPr>
          </a:p>
          <a:p>
            <a:pPr indent="-301625" lvl="0" marL="457200" rtl="0" algn="l">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Using digital technologies in sports environments</a:t>
            </a:r>
            <a:endParaRPr sz="115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50">
                <a:solidFill>
                  <a:schemeClr val="lt1"/>
                </a:solidFill>
                <a:latin typeface="Helvetica Neue Light"/>
                <a:ea typeface="Helvetica Neue Light"/>
                <a:cs typeface="Helvetica Neue Light"/>
                <a:sym typeface="Helvetica Neue Light"/>
              </a:rPr>
              <a:t>Available with a ‘General’ or ‘Sport Specialty’ Coaching and Officiating outcome - AFL, NRL, Netball, Rugby Union or Choose Your Own Sport!</a:t>
            </a:r>
            <a:endParaRPr sz="115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050">
              <a:solidFill>
                <a:schemeClr val="lt1"/>
              </a:solidFill>
              <a:latin typeface="Helvetica Neue Light"/>
              <a:ea typeface="Helvetica Neue Light"/>
              <a:cs typeface="Helvetica Neue Light"/>
              <a:sym typeface="Helvetica Neue Light"/>
            </a:endParaRPr>
          </a:p>
        </p:txBody>
      </p:sp>
      <p:sp>
        <p:nvSpPr>
          <p:cNvPr id="502" name="Google Shape;502;p38"/>
          <p:cNvSpPr txBox="1"/>
          <p:nvPr>
            <p:ph type="title"/>
          </p:nvPr>
        </p:nvSpPr>
        <p:spPr>
          <a:xfrm>
            <a:off x="317025" y="595400"/>
            <a:ext cx="4008600" cy="81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1700">
                <a:solidFill>
                  <a:schemeClr val="lt1"/>
                </a:solidFill>
              </a:rPr>
              <a:t>SIS30122 Certificate III in Sport, Aquatics and Recreation + SIS20122 Certificate II in Sport and Recreation</a:t>
            </a:r>
            <a:endParaRPr b="1" sz="1700">
              <a:solidFill>
                <a:schemeClr val="lt1"/>
              </a:solidFill>
            </a:endParaRPr>
          </a:p>
        </p:txBody>
      </p:sp>
      <p:graphicFrame>
        <p:nvGraphicFramePr>
          <p:cNvPr id="503" name="Google Shape;503;p38"/>
          <p:cNvGraphicFramePr/>
          <p:nvPr/>
        </p:nvGraphicFramePr>
        <p:xfrm>
          <a:off x="4889025" y="509736"/>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Standalone Qualification -15 Units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Dual Qualification - Additional 3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$335.00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a:t>
                      </a:r>
                      <a:r>
                        <a:rPr lang="en-GB" sz="900" u="none" cap="none" strike="noStrike">
                          <a:latin typeface="Helvetica Neue"/>
                          <a:ea typeface="Helvetica Neue"/>
                          <a:cs typeface="Helvetica Neue"/>
                          <a:sym typeface="Helvetica Neue"/>
                        </a:rPr>
                        <a:t>(Cert II entry qualification = $265.00 + Cert III Gap Fee = $70.00) </a:t>
                      </a:r>
                      <a:r>
                        <a:rPr b="1" lang="en-GB" sz="900" u="none" cap="none" strike="noStrike">
                          <a:latin typeface="Helvetica Neue"/>
                          <a:ea typeface="Helvetica Neue"/>
                          <a:cs typeface="Helvetica Neue"/>
                          <a:sym typeface="Helvetica Neue"/>
                        </a:rPr>
                        <a:t>(+ First Aid $55.00)</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Maximum </a:t>
                      </a:r>
                      <a:r>
                        <a:rPr b="1" lang="en-GB" sz="900">
                          <a:latin typeface="Helvetica Neue"/>
                          <a:ea typeface="Helvetica Neue"/>
                          <a:cs typeface="Helvetica Neue"/>
                          <a:sym typeface="Helvetica Neue"/>
                        </a:rPr>
                        <a:t>6</a:t>
                      </a:r>
                      <a:r>
                        <a:rPr b="1" lang="en-GB" sz="900" u="none" cap="none" strike="noStrike">
                          <a:latin typeface="Helvetica Neue"/>
                          <a:ea typeface="Helvetica Neue"/>
                          <a:cs typeface="Helvetica Neue"/>
                          <a:sym typeface="Helvetica Neue"/>
                        </a:rPr>
                        <a:t> QCE Credits (Standalone Qualification) or 7 QCE Credits (Dual Qualification).</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Completing the Term 7 Add-on as well can result in a maximum 8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504" name="Google Shape;504;p38"/>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SIS30122 Certificate III in Sport, Aquatics and Recreation + 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9"/>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510" name="Google Shape;510;p39"/>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511" name="Google Shape;511;p39"/>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512" name="Google Shape;512;p39"/>
          <p:cNvSpPr txBox="1"/>
          <p:nvPr>
            <p:ph idx="1" type="body"/>
          </p:nvPr>
        </p:nvSpPr>
        <p:spPr>
          <a:xfrm>
            <a:off x="4979625" y="1433775"/>
            <a:ext cx="3670500" cy="3062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lt1"/>
              </a:buClr>
              <a:buSzPts val="1000"/>
              <a:buChar char="●"/>
            </a:pPr>
            <a:r>
              <a:rPr lang="en-GB" sz="1000">
                <a:solidFill>
                  <a:schemeClr val="lt1"/>
                </a:solidFill>
              </a:rPr>
              <a:t>SIS30122 Certificate III in Sport, Aquatics and Recreation (max. 6 QCE Credits). Completing the ‘Term 7 Add-On’ as well can result in a maximum 8 QCE Credits </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Entry qualification: SIS20122 Certificate II in Sport and Recreation (only in Dual Qualification) </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The nationally recognised First Aid competency - HLTAID011 Provide First Aid </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Community Coaching - Essential Skills Course  (non-accredited), issued by Australian Sports Commission</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A range of career pathway options including Club Level Official and/or Coach</a:t>
            </a:r>
            <a:endParaRPr sz="1000">
              <a:solidFill>
                <a:schemeClr val="lt1"/>
              </a:solidFill>
            </a:endParaRPr>
          </a:p>
          <a:p>
            <a:pPr indent="-292100" lvl="0" marL="457200" rtl="0" algn="l">
              <a:lnSpc>
                <a:spcPct val="115000"/>
              </a:lnSpc>
              <a:spcBef>
                <a:spcPts val="800"/>
              </a:spcBef>
              <a:spcAft>
                <a:spcPts val="800"/>
              </a:spcAft>
              <a:buClr>
                <a:schemeClr val="lt1"/>
              </a:buClr>
              <a:buSzPts val="1000"/>
              <a:buChar char="●"/>
            </a:pPr>
            <a:r>
              <a:rPr lang="en-GB" sz="1000">
                <a:solidFill>
                  <a:schemeClr val="lt1"/>
                </a:solidFill>
              </a:rPr>
              <a:t>Successful completion of the Certificate III in Sport, Aquatics and Recreation may contribute towards a student’s Australian Tertiary Admission Rank (ATAR)</a:t>
            </a:r>
            <a:endParaRPr sz="1000">
              <a:solidFill>
                <a:schemeClr val="lt1"/>
              </a:solidFill>
            </a:endParaRPr>
          </a:p>
        </p:txBody>
      </p:sp>
      <p:sp>
        <p:nvSpPr>
          <p:cNvPr id="513" name="Google Shape;513;p39"/>
          <p:cNvSpPr txBox="1"/>
          <p:nvPr>
            <p:ph type="title"/>
          </p:nvPr>
        </p:nvSpPr>
        <p:spPr>
          <a:xfrm>
            <a:off x="5092125" y="6018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514" name="Google Shape;514;p39"/>
          <p:cNvPicPr preferRelativeResize="0"/>
          <p:nvPr/>
        </p:nvPicPr>
        <p:blipFill rotWithShape="1">
          <a:blip r:embed="rId4">
            <a:alphaModFix/>
          </a:blip>
          <a:srcRect b="0" l="31219" r="9490" t="0"/>
          <a:stretch/>
        </p:blipFill>
        <p:spPr>
          <a:xfrm>
            <a:off x="0" y="-2725"/>
            <a:ext cx="4571996" cy="5143502"/>
          </a:xfrm>
          <a:prstGeom prst="rect">
            <a:avLst/>
          </a:prstGeom>
          <a:noFill/>
          <a:ln>
            <a:noFill/>
          </a:ln>
        </p:spPr>
      </p:pic>
      <p:pic>
        <p:nvPicPr>
          <p:cNvPr id="515" name="Google Shape;515;p39"/>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516" name="Google Shape;516;p39"/>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chemeClr val="dk1"/>
              </a:buClr>
              <a:buSzPts val="600"/>
              <a:buFont typeface="Arial"/>
              <a:buNone/>
            </a:pPr>
            <a:r>
              <a:rPr b="0" i="0" lang="en-GB" sz="600" u="none" cap="none" strike="noStrike">
                <a:solidFill>
                  <a:schemeClr val="lt1"/>
                </a:solidFill>
                <a:latin typeface="Helvetica Neue"/>
                <a:ea typeface="Helvetica Neue"/>
                <a:cs typeface="Helvetica Neue"/>
                <a:sym typeface="Helvetica Neue"/>
              </a:rPr>
              <a:t>SIS30122 Certificate III in Sport, Aquatics and Recreation + SIS20122 Certificate II in Sport and Recreation</a:t>
            </a:r>
            <a:endParaRPr b="0" i="0" sz="6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txBox="1"/>
          <p:nvPr>
            <p:ph idx="1" type="body"/>
          </p:nvPr>
        </p:nvSpPr>
        <p:spPr>
          <a:xfrm>
            <a:off x="614400" y="1819525"/>
            <a:ext cx="3250500" cy="1743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3" name="Google Shape;83;p4"/>
          <p:cNvSpPr txBox="1"/>
          <p:nvPr>
            <p:ph type="title"/>
          </p:nvPr>
        </p:nvSpPr>
        <p:spPr>
          <a:xfrm>
            <a:off x="614400" y="826925"/>
            <a:ext cx="3250500" cy="84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WHY STUDY WITH BINNACLE TRAINING? </a:t>
            </a:r>
            <a:endParaRPr b="1" sz="2180">
              <a:solidFill>
                <a:schemeClr val="lt1"/>
              </a:solidFill>
            </a:endParaRPr>
          </a:p>
        </p:txBody>
      </p:sp>
      <p:graphicFrame>
        <p:nvGraphicFramePr>
          <p:cNvPr id="84" name="Google Shape;84;p4"/>
          <p:cNvGraphicFramePr/>
          <p:nvPr/>
        </p:nvGraphicFramePr>
        <p:xfrm>
          <a:off x="4413875" y="563675"/>
          <a:ext cx="3000000" cy="3000000"/>
        </p:xfrm>
        <a:graphic>
          <a:graphicData uri="http://schemas.openxmlformats.org/drawingml/2006/table">
            <a:tbl>
              <a:tblPr>
                <a:noFill/>
                <a:tableStyleId>{A6DC5091-38AB-4339-886A-2100D457D793}</a:tableStyleId>
              </a:tblPr>
              <a:tblGrid>
                <a:gridCol w="1934500"/>
                <a:gridCol w="1934500"/>
              </a:tblGrid>
              <a:tr h="82215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More than 18 Years of Experience Delivering VET in Schools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More than 500 Active Classes State-Wide</a:t>
                      </a:r>
                      <a:endParaRPr sz="1000" u="none" cap="none" strike="sng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101627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15,000 Qualifications Issued Approximately Each Year</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15 Certificate Programs Offered Each Year</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3 Office Locations - Ipswich, Brisbane and Townsville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250 Binnacle Partner Secondary Schools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Servicing Secondary Schools across Queensland &amp; ACT</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800 Binnacle Program Deliverers</a:t>
                      </a:r>
                      <a:endParaRPr sz="1000" u="none" cap="none" strike="sng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91% Completion Rate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bl>
          </a:graphicData>
        </a:graphic>
      </p:graphicFrame>
      <p:pic>
        <p:nvPicPr>
          <p:cNvPr id="85" name="Google Shape;85;p4"/>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520" name="Shape 520"/>
        <p:cNvGrpSpPr/>
        <p:nvPr/>
      </p:nvGrpSpPr>
      <p:grpSpPr>
        <a:xfrm>
          <a:off x="0" y="0"/>
          <a:ext cx="0" cy="0"/>
          <a:chOff x="0" y="0"/>
          <a:chExt cx="0" cy="0"/>
        </a:xfrm>
      </p:grpSpPr>
      <p:sp>
        <p:nvSpPr>
          <p:cNvPr id="521" name="Google Shape;521;p40"/>
          <p:cNvSpPr txBox="1"/>
          <p:nvPr>
            <p:ph type="title"/>
          </p:nvPr>
        </p:nvSpPr>
        <p:spPr>
          <a:xfrm>
            <a:off x="238475" y="2569537"/>
            <a:ext cx="1668600" cy="1265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SIS30122 Certificate III in Sport, Aquatics and Recreation + SIS20122 Certificate II in Sport and Recreation</a:t>
            </a:r>
            <a:endParaRPr sz="1100">
              <a:solidFill>
                <a:schemeClr val="lt1"/>
              </a:solidFill>
            </a:endParaRPr>
          </a:p>
        </p:txBody>
      </p:sp>
      <p:pic>
        <p:nvPicPr>
          <p:cNvPr id="522" name="Google Shape;522;p40"/>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523" name="Google Shape;523;p40"/>
          <p:cNvSpPr txBox="1"/>
          <p:nvPr/>
        </p:nvSpPr>
        <p:spPr>
          <a:xfrm>
            <a:off x="5188175" y="238425"/>
            <a:ext cx="3689700" cy="1848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SIS30122 Certificate III in Sport, Aquatics and Recreation </a:t>
            </a:r>
            <a:endParaRPr b="0" i="0" sz="600" u="none" cap="none" strike="noStrike">
              <a:solidFill>
                <a:srgbClr val="EFEFEF"/>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 SIS20122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
        <p:nvSpPr>
          <p:cNvPr id="524" name="Google Shape;524;p40"/>
          <p:cNvSpPr txBox="1"/>
          <p:nvPr/>
        </p:nvSpPr>
        <p:spPr>
          <a:xfrm>
            <a:off x="223000" y="1754975"/>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graphicFrame>
        <p:nvGraphicFramePr>
          <p:cNvPr id="525" name="Google Shape;525;p40"/>
          <p:cNvGraphicFramePr/>
          <p:nvPr/>
        </p:nvGraphicFramePr>
        <p:xfrm>
          <a:off x="1952733" y="4113606"/>
          <a:ext cx="3000000" cy="3000000"/>
        </p:xfrm>
        <a:graphic>
          <a:graphicData uri="http://schemas.openxmlformats.org/drawingml/2006/table">
            <a:tbl>
              <a:tblPr>
                <a:noFill/>
                <a:tableStyleId>{A6DC5091-38AB-4339-886A-2100D457D793}</a:tableStyleId>
              </a:tblPr>
              <a:tblGrid>
                <a:gridCol w="652175"/>
                <a:gridCol w="291387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Recreational Exercise in the SFR Industry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Recreational Program (Teacher Facilitated): Assist with Recreational Activity (Bootcamp)</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526" name="Google Shape;526;p40"/>
          <p:cNvGraphicFramePr/>
          <p:nvPr/>
        </p:nvGraphicFramePr>
        <p:xfrm>
          <a:off x="5922142" y="580935"/>
          <a:ext cx="3000000" cy="3000000"/>
        </p:xfrm>
        <a:graphic>
          <a:graphicData uri="http://schemas.openxmlformats.org/drawingml/2006/table">
            <a:tbl>
              <a:tblPr>
                <a:noFill/>
                <a:tableStyleId>{A6DC5091-38AB-4339-886A-2100D457D793}</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5</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Deliver Outdoor Recreation Sessions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Deliver Outdoor Recreation Sessions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527" name="Google Shape;527;p40"/>
          <p:cNvGraphicFramePr/>
          <p:nvPr/>
        </p:nvGraphicFramePr>
        <p:xfrm>
          <a:off x="5922142" y="1386635"/>
          <a:ext cx="3000000" cy="3000000"/>
        </p:xfrm>
        <a:graphic>
          <a:graphicData uri="http://schemas.openxmlformats.org/drawingml/2006/table">
            <a:tbl>
              <a:tblPr>
                <a:noFill/>
                <a:tableStyleId>{A6DC5091-38AB-4339-886A-2100D457D793}</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6</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Sport-Specific Coaching Program</a:t>
                      </a:r>
                      <a:endParaRPr sz="1400" u="none" cap="none" strike="noStrike"/>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Developing Self-Awareness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a Sport Development Program</a:t>
                      </a:r>
                      <a:endParaRPr sz="1400" u="none" cap="none" strike="noStrike"/>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a Community Recreation Session for Children</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528" name="Google Shape;528;p40"/>
          <p:cNvGraphicFramePr/>
          <p:nvPr/>
        </p:nvGraphicFramePr>
        <p:xfrm>
          <a:off x="5922141" y="3671005"/>
          <a:ext cx="3000000" cy="3000000"/>
        </p:xfrm>
        <a:graphic>
          <a:graphicData uri="http://schemas.openxmlformats.org/drawingml/2006/table">
            <a:tbl>
              <a:tblPr>
                <a:noFill/>
                <a:tableStyleId>{A6DC5091-38AB-4339-886A-2100D457D793}</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7</a:t>
                      </a:r>
                      <a:endParaRPr sz="1400" u="none" cap="none" strike="noStrike"/>
                    </a:p>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(PART 2)</a:t>
                      </a:r>
                      <a:endParaRPr b="1" sz="700" u="none" cap="none" strike="noStrike">
                        <a:solidFill>
                          <a:srgbClr val="2DAAE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solidFill>
                          <a:srgbClr val="2DAAE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700"/>
                        <a:buFont typeface="Arial"/>
                        <a:buNone/>
                      </a:pPr>
                      <a:r>
                        <a:rPr b="0" lang="en-GB" sz="700" u="none" cap="none" strike="noStrike">
                          <a:solidFill>
                            <a:srgbClr val="2DAAE2"/>
                          </a:solidFill>
                          <a:latin typeface="Helvetica Neue"/>
                          <a:ea typeface="Helvetica Neue"/>
                          <a:cs typeface="Helvetica Neue"/>
                          <a:sym typeface="Helvetica Neue"/>
                        </a:rPr>
                        <a:t> </a:t>
                      </a:r>
                      <a:r>
                        <a:rPr b="1" lang="en-GB" sz="700" u="none" cap="none" strike="noStrike">
                          <a:solidFill>
                            <a:srgbClr val="2DAAE2"/>
                          </a:solidFill>
                          <a:latin typeface="Helvetica Neue"/>
                          <a:ea typeface="Helvetica Neue"/>
                          <a:cs typeface="Helvetica Neue"/>
                          <a:sym typeface="Helvetica Neue"/>
                        </a:rPr>
                        <a:t>OPTIONAL </a:t>
                      </a:r>
                      <a:r>
                        <a:rPr b="1" lang="en-GB" sz="600" u="none" cap="none" strike="noStrike">
                          <a:solidFill>
                            <a:srgbClr val="2DAAE2"/>
                          </a:solidFill>
                          <a:latin typeface="Helvetica Neue"/>
                          <a:ea typeface="Helvetica Neue"/>
                          <a:cs typeface="Helvetica Neue"/>
                          <a:sym typeface="Helvetica Neue"/>
                        </a:rPr>
                        <a:t>ADD-ON:</a:t>
                      </a:r>
                      <a:br>
                        <a:rPr lang="en-GB" sz="600" u="none" cap="none" strike="noStrike">
                          <a:solidFill>
                            <a:srgbClr val="2DAAE2"/>
                          </a:solidFill>
                          <a:latin typeface="Helvetica Neue"/>
                          <a:ea typeface="Helvetica Neue"/>
                          <a:cs typeface="Helvetica Neue"/>
                          <a:sym typeface="Helvetica Neue"/>
                        </a:rPr>
                      </a:br>
                      <a:r>
                        <a:rPr lang="en-GB" sz="600">
                          <a:solidFill>
                            <a:srgbClr val="2DAAE2"/>
                          </a:solidFill>
                          <a:latin typeface="Helvetica Neue"/>
                          <a:ea typeface="Helvetica Neue"/>
                          <a:cs typeface="Helvetica Neue"/>
                          <a:sym typeface="Helvetica Neue"/>
                        </a:rPr>
                        <a:t>4 </a:t>
                      </a:r>
                      <a:r>
                        <a:rPr lang="en-GB" sz="600" u="none" cap="none" strike="noStrike">
                          <a:solidFill>
                            <a:srgbClr val="2DAAE2"/>
                          </a:solidFill>
                          <a:latin typeface="Helvetica Neue"/>
                          <a:ea typeface="Helvetica Neue"/>
                          <a:cs typeface="Helvetica Neue"/>
                          <a:sym typeface="Helvetica Neue"/>
                        </a:rPr>
                        <a:t>x Units of Competency</a:t>
                      </a:r>
                      <a:endParaRPr sz="600" u="none" cap="none" strike="noStrike">
                        <a:solidFill>
                          <a:srgbClr val="2DAAE2"/>
                        </a:solidFill>
                        <a:latin typeface="Helvetica Neue"/>
                        <a:ea typeface="Helvetica Neue"/>
                        <a:cs typeface="Helvetica Neue"/>
                        <a:sym typeface="Helvetica Neue"/>
                      </a:endParaRPr>
                    </a:p>
                  </a:txBody>
                  <a:tcPr marT="36000" marB="36000" marR="0" marL="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Officiating Sports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Officiate Modified Games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529" name="Google Shape;529;p40"/>
          <p:cNvGraphicFramePr/>
          <p:nvPr/>
        </p:nvGraphicFramePr>
        <p:xfrm>
          <a:off x="5922142" y="2512350"/>
          <a:ext cx="3000000" cy="3000000"/>
        </p:xfrm>
        <a:graphic>
          <a:graphicData uri="http://schemas.openxmlformats.org/drawingml/2006/table">
            <a:tbl>
              <a:tblPr>
                <a:noFill/>
                <a:tableStyleId>{A6DC5091-38AB-4339-886A-2100D457D793}</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7</a:t>
                      </a:r>
                      <a:endParaRPr sz="1400" u="none" cap="none" strike="noStrike"/>
                    </a:p>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(Part 1)</a:t>
                      </a:r>
                      <a:endParaRPr sz="1400" u="none" cap="none" strike="noStrike"/>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Round-Robin Tournaments</a:t>
                      </a:r>
                      <a:endParaRPr sz="1400" u="none" cap="none" strike="noStrike"/>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Working Effectively with Others</a:t>
                      </a:r>
                      <a:endParaRPr sz="1400" u="none" cap="none" strike="noStrike"/>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Responding to Interpersonal Conflict</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a Round-Robin Tournament</a:t>
                      </a:r>
                      <a:endParaRPr sz="1400" u="none" cap="none" strike="noStrike"/>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Role-Play Conflict Scenarios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19"/>
                      </a:srgbClr>
                    </a:solidFill>
                  </a:tcPr>
                </a:tc>
              </a:tr>
            </a:tbl>
          </a:graphicData>
        </a:graphic>
      </p:graphicFrame>
      <p:graphicFrame>
        <p:nvGraphicFramePr>
          <p:cNvPr id="530" name="Google Shape;530;p40"/>
          <p:cNvGraphicFramePr/>
          <p:nvPr/>
        </p:nvGraphicFramePr>
        <p:xfrm>
          <a:off x="1952725" y="2999888"/>
          <a:ext cx="3000000" cy="3000000"/>
        </p:xfrm>
        <a:graphic>
          <a:graphicData uri="http://schemas.openxmlformats.org/drawingml/2006/table">
            <a:tbl>
              <a:tblPr>
                <a:noFill/>
                <a:tableStyleId>{A6DC5091-38AB-4339-886A-2100D457D793}</a:tableStyleId>
              </a:tblPr>
              <a:tblGrid>
                <a:gridCol w="652175"/>
                <a:gridCol w="2913875"/>
              </a:tblGrid>
              <a:tr h="16397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332825">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Working in the SFR Industry - WHS and Provide Quality Service</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r h="17622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242275">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Group Conditioning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a One-on-one Cardio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020"/>
                      </a:srgbClr>
                    </a:solidFill>
                  </a:tcPr>
                </a:tc>
              </a:tr>
            </a:tbl>
          </a:graphicData>
        </a:graphic>
      </p:graphicFrame>
      <p:graphicFrame>
        <p:nvGraphicFramePr>
          <p:cNvPr id="531" name="Google Shape;531;p40"/>
          <p:cNvGraphicFramePr/>
          <p:nvPr/>
        </p:nvGraphicFramePr>
        <p:xfrm>
          <a:off x="1952725" y="98113"/>
          <a:ext cx="3000000" cy="3000000"/>
        </p:xfrm>
        <a:graphic>
          <a:graphicData uri="http://schemas.openxmlformats.org/drawingml/2006/table">
            <a:tbl>
              <a:tblPr>
                <a:noFill/>
                <a:tableStyleId>{A6DC5091-38AB-4339-886A-2100D457D793}</a:tableStyleId>
              </a:tblPr>
              <a:tblGrid>
                <a:gridCol w="652200"/>
                <a:gridCol w="2913850"/>
              </a:tblGrid>
              <a:tr h="24525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876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Introduction to the Sport, Fitness and Recreation (SFR) Industry</a:t>
                      </a:r>
                      <a:endParaRPr sz="700" u="none" cap="none" strike="noStrike">
                        <a:solidFill>
                          <a:srgbClr val="434343"/>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r h="24525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876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020"/>
                      </a:srgbClr>
                    </a:solidFill>
                  </a:tcPr>
                </a:tc>
              </a:tr>
            </a:tbl>
          </a:graphicData>
        </a:graphic>
      </p:graphicFrame>
      <p:graphicFrame>
        <p:nvGraphicFramePr>
          <p:cNvPr id="532" name="Google Shape;532;p40"/>
          <p:cNvGraphicFramePr/>
          <p:nvPr/>
        </p:nvGraphicFramePr>
        <p:xfrm>
          <a:off x="1952725" y="1549438"/>
          <a:ext cx="3000000" cy="3000000"/>
        </p:xfrm>
        <a:graphic>
          <a:graphicData uri="http://schemas.openxmlformats.org/drawingml/2006/table">
            <a:tbl>
              <a:tblPr>
                <a:noFill/>
                <a:tableStyleId>{A6DC5091-38AB-4339-886A-2100D457D793}</a:tableStyleId>
              </a:tblPr>
              <a:tblGrid>
                <a:gridCol w="652175"/>
                <a:gridCol w="2913875"/>
              </a:tblGrid>
              <a:tr h="21645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2962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Community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r h="21645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34895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Participate in Conditioning Sessions (Supervisor Delivery)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020"/>
                      </a:srgbClr>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1"/>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538" name="Google Shape;538;p41"/>
          <p:cNvPicPr preferRelativeResize="0"/>
          <p:nvPr/>
        </p:nvPicPr>
        <p:blipFill rotWithShape="1">
          <a:blip r:embed="rId3">
            <a:alphaModFix/>
          </a:blip>
          <a:srcRect b="18068" l="0" r="0" t="6894"/>
          <a:stretch/>
        </p:blipFill>
        <p:spPr>
          <a:xfrm>
            <a:off x="4572000" y="0"/>
            <a:ext cx="4572002" cy="5143501"/>
          </a:xfrm>
          <a:prstGeom prst="rect">
            <a:avLst/>
          </a:prstGeom>
          <a:noFill/>
          <a:ln>
            <a:noFill/>
          </a:ln>
        </p:spPr>
      </p:pic>
      <p:sp>
        <p:nvSpPr>
          <p:cNvPr id="539" name="Google Shape;539;p41"/>
          <p:cNvSpPr txBox="1"/>
          <p:nvPr>
            <p:ph type="title"/>
          </p:nvPr>
        </p:nvSpPr>
        <p:spPr>
          <a:xfrm>
            <a:off x="585275" y="1036482"/>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540" name="Google Shape;540;p41"/>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541" name="Google Shape;541;p41"/>
          <p:cNvSpPr txBox="1"/>
          <p:nvPr>
            <p:ph idx="1" type="body"/>
          </p:nvPr>
        </p:nvSpPr>
        <p:spPr>
          <a:xfrm>
            <a:off x="585275" y="1585575"/>
            <a:ext cx="3655200" cy="1629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Planning and conducting sport and recreation programs and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sp>
        <p:nvSpPr>
          <p:cNvPr id="542" name="Google Shape;542;p41"/>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SIS30122 Certificate III in Sport, Aquatics and Recreation + 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2"/>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548" name="Google Shape;548;p42"/>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549" name="Google Shape;549;p42"/>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550" name="Google Shape;550;p42"/>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51" name="Google Shape;551;p42"/>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chemeClr val="lt1"/>
                </a:solidFill>
                <a:latin typeface="Helvetica Neue"/>
                <a:ea typeface="Helvetica Neue"/>
                <a:cs typeface="Helvetica Neue"/>
                <a:sym typeface="Helvetica Neue"/>
              </a:rPr>
              <a:t>SIS30122 Certificate III in Sport, Aquatics and Recreation + SIS20122 Certificate II in Sport and Recreation</a:t>
            </a:r>
            <a:endParaRPr b="0" i="0" sz="600" u="none" cap="none" strike="noStrike">
              <a:solidFill>
                <a:schemeClr val="lt1"/>
              </a:solidFill>
              <a:latin typeface="Helvetica Neue"/>
              <a:ea typeface="Helvetica Neue"/>
              <a:cs typeface="Helvetica Neue"/>
              <a:sym typeface="Helvetica Neue"/>
            </a:endParaRPr>
          </a:p>
        </p:txBody>
      </p:sp>
      <p:sp>
        <p:nvSpPr>
          <p:cNvPr id="552" name="Google Shape;552;p42"/>
          <p:cNvSpPr txBox="1"/>
          <p:nvPr>
            <p:ph idx="1" type="body"/>
          </p:nvPr>
        </p:nvSpPr>
        <p:spPr>
          <a:xfrm>
            <a:off x="614400" y="2119650"/>
            <a:ext cx="32709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3"/>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558" name="Google Shape;558;p43"/>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559" name="Google Shape;559;p43"/>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560" name="Google Shape;560;p43"/>
          <p:cNvSpPr txBox="1"/>
          <p:nvPr/>
        </p:nvSpPr>
        <p:spPr>
          <a:xfrm>
            <a:off x="5657850" y="761775"/>
            <a:ext cx="16311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Sport, Aquatics and Recreation</a:t>
            </a:r>
            <a:endParaRPr b="1" i="0" sz="800" u="none" cap="none" strike="noStrike">
              <a:solidFill>
                <a:schemeClr val="lt1"/>
              </a:solidFill>
              <a:latin typeface="Helvetica Neue"/>
              <a:ea typeface="Helvetica Neue"/>
              <a:cs typeface="Helvetica Neue"/>
              <a:sym typeface="Helvetica Neue"/>
            </a:endParaRPr>
          </a:p>
        </p:txBody>
      </p:sp>
      <p:sp>
        <p:nvSpPr>
          <p:cNvPr id="561" name="Google Shape;561;p43"/>
          <p:cNvSpPr txBox="1"/>
          <p:nvPr/>
        </p:nvSpPr>
        <p:spPr>
          <a:xfrm>
            <a:off x="4572000"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chemeClr val="dk1"/>
              </a:buClr>
              <a:buSzPts val="1100"/>
              <a:buFont typeface="Arial"/>
              <a:buNone/>
            </a:pPr>
            <a:r>
              <a:rPr b="1" i="0" lang="en-GB" sz="800" u="none" cap="none" strike="noStrike">
                <a:solidFill>
                  <a:schemeClr val="lt1"/>
                </a:solidFill>
                <a:latin typeface="Helvetica Neue"/>
                <a:ea typeface="Helvetica Neue"/>
                <a:cs typeface="Helvetica Neue"/>
                <a:sym typeface="Helvetica Neue"/>
              </a:rPr>
              <a:t>Club Level Official*</a:t>
            </a:r>
            <a:endParaRPr b="1" i="0" sz="8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lt1"/>
                </a:solidFill>
                <a:latin typeface="Helvetica Neue"/>
                <a:ea typeface="Helvetica Neue"/>
                <a:cs typeface="Helvetica Neue"/>
                <a:sym typeface="Helvetica Neue"/>
              </a:rPr>
              <a:t>(e.g. Referee – paid position)</a:t>
            </a:r>
            <a:endParaRPr b="1" i="0" sz="800" u="none" cap="none" strike="noStrike">
              <a:solidFill>
                <a:schemeClr val="lt1"/>
              </a:solidFill>
              <a:latin typeface="Helvetica Neue"/>
              <a:ea typeface="Helvetica Neue"/>
              <a:cs typeface="Helvetica Neue"/>
              <a:sym typeface="Helvetica Neue"/>
            </a:endParaRPr>
          </a:p>
        </p:txBody>
      </p:sp>
      <p:sp>
        <p:nvSpPr>
          <p:cNvPr id="562" name="Google Shape;562;p43"/>
          <p:cNvSpPr txBox="1"/>
          <p:nvPr/>
        </p:nvSpPr>
        <p:spPr>
          <a:xfrm>
            <a:off x="4572000" y="31537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Teacher – Physical Education</a:t>
            </a:r>
            <a:endParaRPr b="1" i="0" sz="800" u="none" cap="none" strike="noStrike">
              <a:solidFill>
                <a:srgbClr val="2DAAE2"/>
              </a:solidFill>
              <a:latin typeface="Helvetica Neue"/>
              <a:ea typeface="Helvetica Neue"/>
              <a:cs typeface="Helvetica Neue"/>
              <a:sym typeface="Helvetica Neue"/>
            </a:endParaRPr>
          </a:p>
        </p:txBody>
      </p:sp>
      <p:sp>
        <p:nvSpPr>
          <p:cNvPr id="563" name="Google Shape;563;p43"/>
          <p:cNvSpPr txBox="1"/>
          <p:nvPr/>
        </p:nvSpPr>
        <p:spPr>
          <a:xfrm>
            <a:off x="4572000" y="35839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Scientist</a:t>
            </a:r>
            <a:endParaRPr b="1" i="0" sz="800" u="none" cap="none" strike="noStrike">
              <a:solidFill>
                <a:srgbClr val="2DAAE2"/>
              </a:solidFill>
              <a:latin typeface="Helvetica Neue"/>
              <a:ea typeface="Helvetica Neue"/>
              <a:cs typeface="Helvetica Neue"/>
              <a:sym typeface="Helvetica Neue"/>
            </a:endParaRPr>
          </a:p>
        </p:txBody>
      </p:sp>
      <p:sp>
        <p:nvSpPr>
          <p:cNvPr id="564" name="Google Shape;564;p43"/>
          <p:cNvSpPr txBox="1"/>
          <p:nvPr/>
        </p:nvSpPr>
        <p:spPr>
          <a:xfrm>
            <a:off x="6579725" y="31540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Personal Trainer /</a:t>
            </a:r>
            <a:br>
              <a:rPr b="1" i="0" lang="en-GB" sz="800" u="none" cap="none" strike="noStrike">
                <a:solidFill>
                  <a:srgbClr val="2DAAE2"/>
                </a:solidFill>
                <a:latin typeface="Helvetica Neue"/>
                <a:ea typeface="Helvetica Neue"/>
                <a:cs typeface="Helvetica Neue"/>
                <a:sym typeface="Helvetica Neue"/>
              </a:rPr>
            </a:br>
            <a:r>
              <a:rPr b="1" i="0" lang="en-GB" sz="800" u="none" cap="none" strike="noStrike">
                <a:solidFill>
                  <a:srgbClr val="2DAAE2"/>
                </a:solidFill>
                <a:latin typeface="Helvetica Neue"/>
                <a:ea typeface="Helvetica Neue"/>
                <a:cs typeface="Helvetica Neue"/>
                <a:sym typeface="Helvetica Neue"/>
              </a:rPr>
              <a:t>Fitness Coach</a:t>
            </a:r>
            <a:endParaRPr b="1" i="0" sz="800" u="none" cap="none" strike="noStrike">
              <a:solidFill>
                <a:srgbClr val="2DAAE2"/>
              </a:solidFill>
              <a:latin typeface="Helvetica Neue"/>
              <a:ea typeface="Helvetica Neue"/>
              <a:cs typeface="Helvetica Neue"/>
              <a:sym typeface="Helvetica Neue"/>
            </a:endParaRPr>
          </a:p>
        </p:txBody>
      </p:sp>
      <p:sp>
        <p:nvSpPr>
          <p:cNvPr id="565" name="Google Shape;565;p43"/>
          <p:cNvSpPr txBox="1"/>
          <p:nvPr/>
        </p:nvSpPr>
        <p:spPr>
          <a:xfrm>
            <a:off x="6579725" y="35842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Game Development Officer</a:t>
            </a:r>
            <a:endParaRPr b="1" i="0" sz="800" u="none" cap="none" strike="noStrike">
              <a:solidFill>
                <a:srgbClr val="2DAAE2"/>
              </a:solidFill>
              <a:latin typeface="Helvetica Neue"/>
              <a:ea typeface="Helvetica Neue"/>
              <a:cs typeface="Helvetica Neue"/>
              <a:sym typeface="Helvetica Neue"/>
            </a:endParaRPr>
          </a:p>
        </p:txBody>
      </p:sp>
      <p:cxnSp>
        <p:nvCxnSpPr>
          <p:cNvPr id="566" name="Google Shape;566;p43"/>
          <p:cNvCxnSpPr>
            <a:stCxn id="560" idx="2"/>
            <a:endCxn id="561" idx="0"/>
          </p:cNvCxnSpPr>
          <p:nvPr/>
        </p:nvCxnSpPr>
        <p:spPr>
          <a:xfrm rot="5400000">
            <a:off x="5827500" y="1016175"/>
            <a:ext cx="290400" cy="10014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567" name="Google Shape;567;p43"/>
          <p:cNvCxnSpPr>
            <a:stCxn id="560" idx="2"/>
            <a:endCxn id="568" idx="0"/>
          </p:cNvCxnSpPr>
          <p:nvPr/>
        </p:nvCxnSpPr>
        <p:spPr>
          <a:xfrm flipH="1" rot="-5400000">
            <a:off x="6831600" y="1013475"/>
            <a:ext cx="290400" cy="10068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569" name="Google Shape;569;p43"/>
          <p:cNvCxnSpPr>
            <a:stCxn id="570" idx="3"/>
            <a:endCxn id="564" idx="3"/>
          </p:cNvCxnSpPr>
          <p:nvPr/>
        </p:nvCxnSpPr>
        <p:spPr>
          <a:xfrm>
            <a:off x="8380125" y="2663450"/>
            <a:ext cx="600" cy="67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571" name="Google Shape;571;p43"/>
          <p:cNvCxnSpPr>
            <a:stCxn id="570" idx="3"/>
            <a:endCxn id="565" idx="3"/>
          </p:cNvCxnSpPr>
          <p:nvPr/>
        </p:nvCxnSpPr>
        <p:spPr>
          <a:xfrm>
            <a:off x="8380125" y="2663450"/>
            <a:ext cx="600" cy="11043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572" name="Google Shape;572;p43"/>
          <p:cNvCxnSpPr>
            <a:stCxn id="573" idx="1"/>
            <a:endCxn id="562" idx="1"/>
          </p:cNvCxnSpPr>
          <p:nvPr/>
        </p:nvCxnSpPr>
        <p:spPr>
          <a:xfrm>
            <a:off x="4572400" y="2663150"/>
            <a:ext cx="600" cy="674100"/>
          </a:xfrm>
          <a:prstGeom prst="bentConnector3">
            <a:avLst>
              <a:gd fmla="val -39754167" name="adj1"/>
            </a:avLst>
          </a:prstGeom>
          <a:noFill/>
          <a:ln cap="flat" cmpd="sng" w="9525">
            <a:solidFill>
              <a:srgbClr val="2DAAE2"/>
            </a:solidFill>
            <a:prstDash val="solid"/>
            <a:round/>
            <a:headEnd len="sm" w="sm" type="none"/>
            <a:tailEnd len="sm" w="sm" type="none"/>
          </a:ln>
        </p:spPr>
      </p:cxnSp>
      <p:cxnSp>
        <p:nvCxnSpPr>
          <p:cNvPr id="574" name="Google Shape;574;p43"/>
          <p:cNvCxnSpPr>
            <a:stCxn id="573" idx="1"/>
            <a:endCxn id="563" idx="1"/>
          </p:cNvCxnSpPr>
          <p:nvPr/>
        </p:nvCxnSpPr>
        <p:spPr>
          <a:xfrm>
            <a:off x="4572400" y="2663150"/>
            <a:ext cx="600" cy="1104300"/>
          </a:xfrm>
          <a:prstGeom prst="bentConnector3">
            <a:avLst>
              <a:gd fmla="val -39754167" name="adj1"/>
            </a:avLst>
          </a:prstGeom>
          <a:noFill/>
          <a:ln cap="flat" cmpd="sng" w="9525">
            <a:solidFill>
              <a:srgbClr val="2DAAE2"/>
            </a:solidFill>
            <a:prstDash val="solid"/>
            <a:round/>
            <a:headEnd len="sm" w="sm" type="none"/>
            <a:tailEnd len="sm" w="sm" type="none"/>
          </a:ln>
        </p:spPr>
      </p:cxnSp>
      <p:sp>
        <p:nvSpPr>
          <p:cNvPr id="573" name="Google Shape;573;p43"/>
          <p:cNvSpPr txBox="1"/>
          <p:nvPr/>
        </p:nvSpPr>
        <p:spPr>
          <a:xfrm>
            <a:off x="4572400" y="23582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1" i="0" sz="800" u="none" cap="none" strike="noStrike">
              <a:solidFill>
                <a:schemeClr val="lt1"/>
              </a:solidFill>
              <a:latin typeface="Helvetica Neue"/>
              <a:ea typeface="Helvetica Neue"/>
              <a:cs typeface="Helvetica Neue"/>
              <a:sym typeface="Helvetica Neue"/>
            </a:endParaRPr>
          </a:p>
        </p:txBody>
      </p:sp>
      <p:sp>
        <p:nvSpPr>
          <p:cNvPr id="570" name="Google Shape;570;p43"/>
          <p:cNvSpPr txBox="1"/>
          <p:nvPr/>
        </p:nvSpPr>
        <p:spPr>
          <a:xfrm>
            <a:off x="6580125" y="23585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in Fitness or Diploma of Sport</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(e.g. Fitness / Sport and Recreation)</a:t>
            </a:r>
            <a:endParaRPr b="0" i="0" sz="800" u="none" cap="none" strike="noStrike">
              <a:solidFill>
                <a:schemeClr val="lt1"/>
              </a:solidFill>
              <a:latin typeface="Helvetica Neue"/>
              <a:ea typeface="Helvetica Neue"/>
              <a:cs typeface="Helvetica Neue"/>
              <a:sym typeface="Helvetica Neue"/>
            </a:endParaRPr>
          </a:p>
        </p:txBody>
      </p:sp>
      <p:cxnSp>
        <p:nvCxnSpPr>
          <p:cNvPr id="575" name="Google Shape;575;p43"/>
          <p:cNvCxnSpPr>
            <a:stCxn id="560" idx="2"/>
            <a:endCxn id="573" idx="3"/>
          </p:cNvCxnSpPr>
          <p:nvPr/>
        </p:nvCxnSpPr>
        <p:spPr>
          <a:xfrm rot="5400000">
            <a:off x="5777100" y="1966875"/>
            <a:ext cx="1291500" cy="101100"/>
          </a:xfrm>
          <a:prstGeom prst="bentConnector2">
            <a:avLst/>
          </a:prstGeom>
          <a:noFill/>
          <a:ln cap="flat" cmpd="sng" w="9525">
            <a:solidFill>
              <a:srgbClr val="2DAAE2"/>
            </a:solidFill>
            <a:prstDash val="solid"/>
            <a:round/>
            <a:headEnd len="sm" w="sm" type="none"/>
            <a:tailEnd len="sm" w="sm" type="none"/>
          </a:ln>
        </p:spPr>
      </p:cxnSp>
      <p:cxnSp>
        <p:nvCxnSpPr>
          <p:cNvPr id="576" name="Google Shape;576;p43"/>
          <p:cNvCxnSpPr>
            <a:stCxn id="560" idx="2"/>
            <a:endCxn id="570" idx="1"/>
          </p:cNvCxnSpPr>
          <p:nvPr/>
        </p:nvCxnSpPr>
        <p:spPr>
          <a:xfrm flipH="1" rot="-5400000">
            <a:off x="5880900" y="1964175"/>
            <a:ext cx="1291800" cy="106800"/>
          </a:xfrm>
          <a:prstGeom prst="bentConnector2">
            <a:avLst/>
          </a:prstGeom>
          <a:noFill/>
          <a:ln cap="flat" cmpd="sng" w="9525">
            <a:solidFill>
              <a:srgbClr val="2DAAE2"/>
            </a:solidFill>
            <a:prstDash val="solid"/>
            <a:round/>
            <a:headEnd len="sm" w="sm" type="none"/>
            <a:tailEnd len="sm" w="sm" type="none"/>
          </a:ln>
        </p:spPr>
      </p:cxnSp>
      <p:sp>
        <p:nvSpPr>
          <p:cNvPr id="577" name="Google Shape;577;p43"/>
          <p:cNvSpPr txBox="1"/>
          <p:nvPr/>
        </p:nvSpPr>
        <p:spPr>
          <a:xfrm>
            <a:off x="4572000" y="4014125"/>
            <a:ext cx="1800000" cy="367200"/>
          </a:xfrm>
          <a:prstGeom prst="rect">
            <a:avLst/>
          </a:prstGeom>
          <a:solidFill>
            <a:srgbClr val="2DAAE2">
              <a:alpha val="9019"/>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Exercise Physiologist</a:t>
            </a:r>
            <a:endParaRPr b="1" i="0" sz="800" u="none" cap="none" strike="noStrike">
              <a:solidFill>
                <a:srgbClr val="2DAAE2"/>
              </a:solidFill>
              <a:latin typeface="Helvetica Neue"/>
              <a:ea typeface="Helvetica Neue"/>
              <a:cs typeface="Helvetica Neue"/>
              <a:sym typeface="Helvetica Neue"/>
            </a:endParaRPr>
          </a:p>
        </p:txBody>
      </p:sp>
      <p:sp>
        <p:nvSpPr>
          <p:cNvPr id="578" name="Google Shape;578;p43"/>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SIS30122 Certificate III in Sport, Aquatics and Recreation + 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568" name="Google Shape;568;p43"/>
          <p:cNvSpPr txBox="1"/>
          <p:nvPr/>
        </p:nvSpPr>
        <p:spPr>
          <a:xfrm>
            <a:off x="6580125"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Coach*</a:t>
            </a:r>
            <a:endParaRPr b="1" i="0" sz="800" u="none" cap="none" strike="noStrike">
              <a:solidFill>
                <a:schemeClr val="lt1"/>
              </a:solidFill>
              <a:latin typeface="Helvetica Neue"/>
              <a:ea typeface="Helvetica Neue"/>
              <a:cs typeface="Helvetica Neue"/>
              <a:sym typeface="Helvetica Neue"/>
            </a:endParaRPr>
          </a:p>
        </p:txBody>
      </p:sp>
      <p:cxnSp>
        <p:nvCxnSpPr>
          <p:cNvPr id="579" name="Google Shape;579;p43"/>
          <p:cNvCxnSpPr>
            <a:stCxn id="577" idx="1"/>
            <a:endCxn id="573" idx="1"/>
          </p:cNvCxnSpPr>
          <p:nvPr/>
        </p:nvCxnSpPr>
        <p:spPr>
          <a:xfrm flipH="1" rot="10800000">
            <a:off x="4572000" y="26632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sp>
        <p:nvSpPr>
          <p:cNvPr id="580" name="Google Shape;580;p43"/>
          <p:cNvSpPr txBox="1"/>
          <p:nvPr/>
        </p:nvSpPr>
        <p:spPr>
          <a:xfrm>
            <a:off x="6579725" y="3984700"/>
            <a:ext cx="1906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 When combined with individual sport’s National Officiating / Coaching Accreditation Scheme </a:t>
            </a:r>
            <a:endParaRPr b="0" i="0" sz="600" u="none" cap="none" strike="noStrike">
              <a:solidFill>
                <a:srgbClr val="666666"/>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(NOAS/NCAS) technical requirements</a:t>
            </a:r>
            <a:endParaRPr b="0" i="0" sz="600" u="none" cap="none" strike="noStrike">
              <a:solidFill>
                <a:srgbClr val="666666"/>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4" name="Shape 584"/>
        <p:cNvGrpSpPr/>
        <p:nvPr/>
      </p:nvGrpSpPr>
      <p:grpSpPr>
        <a:xfrm>
          <a:off x="0" y="0"/>
          <a:ext cx="0" cy="0"/>
          <a:chOff x="0" y="0"/>
          <a:chExt cx="0" cy="0"/>
        </a:xfrm>
      </p:grpSpPr>
      <p:sp>
        <p:nvSpPr>
          <p:cNvPr id="585" name="Google Shape;585;p44"/>
          <p:cNvSpPr txBox="1"/>
          <p:nvPr>
            <p:ph idx="4294967295" type="title"/>
          </p:nvPr>
        </p:nvSpPr>
        <p:spPr>
          <a:xfrm>
            <a:off x="410850" y="1372463"/>
            <a:ext cx="8322300" cy="217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Introduction to Sport and Fitness (1-Term &amp; 2-Term Options)</a:t>
            </a:r>
            <a:endParaRPr b="1" sz="4300">
              <a:solidFill>
                <a:schemeClr val="lt1"/>
              </a:solidFill>
            </a:endParaRPr>
          </a:p>
        </p:txBody>
      </p:sp>
      <p:pic>
        <p:nvPicPr>
          <p:cNvPr id="586" name="Google Shape;586;p44"/>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587" name="Google Shape;587;p44"/>
          <p:cNvSpPr/>
          <p:nvPr/>
        </p:nvSpPr>
        <p:spPr>
          <a:xfrm>
            <a:off x="3603813" y="709625"/>
            <a:ext cx="1936387" cy="181188"/>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SHORT COURSE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id="592" name="Google Shape;592;p45"/>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593" name="Google Shape;593;p45"/>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94" name="Google Shape;594;p45"/>
          <p:cNvSpPr txBox="1"/>
          <p:nvPr>
            <p:ph idx="1" type="body"/>
          </p:nvPr>
        </p:nvSpPr>
        <p:spPr>
          <a:xfrm>
            <a:off x="317025" y="2358325"/>
            <a:ext cx="4053600" cy="129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4-Unit Short Course is a great Year 10 option for HPE or Sports Academy Programs prior to commencing Certificate III course. </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Topics of study include sport coaching, personal development, self-awareness, healthy eating and fitness programs.</a:t>
            </a:r>
            <a:endParaRPr sz="1200">
              <a:solidFill>
                <a:schemeClr val="lt1"/>
              </a:solidFill>
              <a:latin typeface="Helvetica Neue Light"/>
              <a:ea typeface="Helvetica Neue Light"/>
              <a:cs typeface="Helvetica Neue Light"/>
              <a:sym typeface="Helvetica Neue Light"/>
            </a:endParaRPr>
          </a:p>
        </p:txBody>
      </p:sp>
      <p:sp>
        <p:nvSpPr>
          <p:cNvPr id="595" name="Google Shape;595;p45"/>
          <p:cNvSpPr txBox="1"/>
          <p:nvPr>
            <p:ph type="title"/>
          </p:nvPr>
        </p:nvSpPr>
        <p:spPr>
          <a:xfrm>
            <a:off x="317025" y="1048404"/>
            <a:ext cx="3873000" cy="1188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Introduction to Sport, Fitness &amp; Recreation</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(2-Term Format)</a:t>
            </a:r>
            <a:endParaRPr b="1" sz="2400">
              <a:solidFill>
                <a:schemeClr val="lt1"/>
              </a:solidFill>
            </a:endParaRPr>
          </a:p>
        </p:txBody>
      </p:sp>
      <p:graphicFrame>
        <p:nvGraphicFramePr>
          <p:cNvPr id="596" name="Google Shape;596;p45"/>
          <p:cNvGraphicFramePr/>
          <p:nvPr/>
        </p:nvGraphicFramePr>
        <p:xfrm>
          <a:off x="4889025" y="689384"/>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2-Term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4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$80.00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Maximum 2 QCE Credits.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4-Units of Competency towards SIS30321 Certificate III in Fitness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597" name="Google Shape;597;p45"/>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Introduction to Sport, Fitness and Recreation - Short Course</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p46"/>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03" name="Google Shape;603;p46"/>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04" name="Google Shape;604;p46"/>
          <p:cNvSpPr txBox="1"/>
          <p:nvPr>
            <p:ph idx="1" type="body"/>
          </p:nvPr>
        </p:nvSpPr>
        <p:spPr>
          <a:xfrm>
            <a:off x="299375" y="1842600"/>
            <a:ext cx="4053600" cy="1944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These 1-Term Short Courses are the perfect fit for schools which are looking for a 1-Term option in their Year 10 HPE or Sports Academy Programs. </a:t>
            </a:r>
            <a:endParaRPr sz="120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SzPts val="1800"/>
              <a:buNone/>
            </a:pPr>
            <a:r>
              <a:rPr b="1" lang="en-GB" sz="1200">
                <a:solidFill>
                  <a:schemeClr val="lt1"/>
                </a:solidFill>
              </a:rPr>
              <a:t>Introduction to Sport and Recreation (2-Unit Short Course) topics include:</a:t>
            </a:r>
            <a:endParaRPr b="1" sz="1200">
              <a:solidFill>
                <a:schemeClr val="lt1"/>
              </a:solidFill>
            </a:endParaRPr>
          </a:p>
          <a:p>
            <a:pPr indent="-304800" lvl="0" marL="457200" rtl="0" algn="l">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Sport Coaching and Self-Awareness.</a:t>
            </a:r>
            <a:endParaRPr sz="120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SzPts val="1800"/>
              <a:buNone/>
            </a:pPr>
            <a:r>
              <a:rPr b="1" lang="en-GB" sz="1200">
                <a:solidFill>
                  <a:schemeClr val="lt1"/>
                </a:solidFill>
              </a:rPr>
              <a:t>Introduction to Fitness (2-Unit Short Course) topics include: </a:t>
            </a:r>
            <a:r>
              <a:rPr lang="en-GB" sz="1200">
                <a:solidFill>
                  <a:schemeClr val="lt1"/>
                </a:solidFill>
                <a:latin typeface="Helvetica Neue Light"/>
                <a:ea typeface="Helvetica Neue Light"/>
                <a:cs typeface="Helvetica Neue Light"/>
                <a:sym typeface="Helvetica Neue Light"/>
              </a:rPr>
              <a:t> </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Fitness Programs and Body Systems.</a:t>
            </a:r>
            <a:endParaRPr sz="1200">
              <a:solidFill>
                <a:schemeClr val="lt1"/>
              </a:solidFill>
              <a:latin typeface="Helvetica Neue Light"/>
              <a:ea typeface="Helvetica Neue Light"/>
              <a:cs typeface="Helvetica Neue Light"/>
              <a:sym typeface="Helvetica Neue Light"/>
            </a:endParaRPr>
          </a:p>
        </p:txBody>
      </p:sp>
      <p:sp>
        <p:nvSpPr>
          <p:cNvPr id="605" name="Google Shape;605;p46"/>
          <p:cNvSpPr txBox="1"/>
          <p:nvPr>
            <p:ph type="title"/>
          </p:nvPr>
        </p:nvSpPr>
        <p:spPr>
          <a:xfrm>
            <a:off x="349500" y="669788"/>
            <a:ext cx="3873000" cy="1181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Introduction to Sport (1-Term) &amp; Introduction to Fitness (1-Term)</a:t>
            </a:r>
            <a:endParaRPr b="1" sz="2400">
              <a:solidFill>
                <a:schemeClr val="lt1"/>
              </a:solidFill>
            </a:endParaRPr>
          </a:p>
        </p:txBody>
      </p:sp>
      <p:graphicFrame>
        <p:nvGraphicFramePr>
          <p:cNvPr id="606" name="Google Shape;606;p46"/>
          <p:cNvGraphicFramePr/>
          <p:nvPr/>
        </p:nvGraphicFramePr>
        <p:xfrm>
          <a:off x="4871375" y="835946"/>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1-Term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2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300"/>
                        <a:buFont typeface="Arial"/>
                        <a:buNone/>
                      </a:pPr>
                      <a:r>
                        <a:rPr b="1" lang="en-GB" sz="900" u="none" cap="none" strike="noStrike">
                          <a:solidFill>
                            <a:schemeClr val="dk1"/>
                          </a:solidFill>
                          <a:latin typeface="Helvetica Neue"/>
                          <a:ea typeface="Helvetica Neue"/>
                          <a:cs typeface="Helvetica Neue"/>
                          <a:sym typeface="Helvetica Neue"/>
                        </a:rPr>
                        <a:t>Year 10</a:t>
                      </a:r>
                      <a:r>
                        <a:rPr lang="en-GB" sz="900" u="none" cap="none" strike="noStrike">
                          <a:solidFill>
                            <a:schemeClr val="dk1"/>
                          </a:solidFill>
                          <a:latin typeface="Helvetica Neue"/>
                          <a:ea typeface="Helvetica Neue"/>
                          <a:cs typeface="Helvetica Neue"/>
                          <a:sym typeface="Helvetica Neue"/>
                        </a:rPr>
                        <a:t> (or 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$55.00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07" name="Google Shape;607;p46"/>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chemeClr val="dk1"/>
              </a:buClr>
              <a:buSzPts val="600"/>
              <a:buFont typeface="Arial"/>
              <a:buNone/>
            </a:pPr>
            <a:r>
              <a:rPr b="0" i="0" lang="en-GB" sz="600" u="none" cap="none" strike="noStrike">
                <a:solidFill>
                  <a:srgbClr val="999999"/>
                </a:solidFill>
                <a:latin typeface="Helvetica Neue"/>
                <a:ea typeface="Helvetica Neue"/>
                <a:cs typeface="Helvetica Neue"/>
                <a:sym typeface="Helvetica Neue"/>
              </a:rPr>
              <a:t>Introduction to Sport, Fitness and Recreation - Short Course</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1" name="Shape 611"/>
        <p:cNvGrpSpPr/>
        <p:nvPr/>
      </p:nvGrpSpPr>
      <p:grpSpPr>
        <a:xfrm>
          <a:off x="0" y="0"/>
          <a:ext cx="0" cy="0"/>
          <a:chOff x="0" y="0"/>
          <a:chExt cx="0" cy="0"/>
        </a:xfrm>
      </p:grpSpPr>
      <p:sp>
        <p:nvSpPr>
          <p:cNvPr id="612" name="Google Shape;612;g202c1f2e96d_0_17"/>
          <p:cNvSpPr txBox="1"/>
          <p:nvPr>
            <p:ph idx="4294967295" type="title"/>
          </p:nvPr>
        </p:nvSpPr>
        <p:spPr>
          <a:xfrm>
            <a:off x="410850" y="1372463"/>
            <a:ext cx="8322300" cy="217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Sports Emergency Management + First Aid</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 (4-Unit Short Course)</a:t>
            </a:r>
            <a:endParaRPr b="1" sz="4300">
              <a:solidFill>
                <a:schemeClr val="lt1"/>
              </a:solidFill>
            </a:endParaRPr>
          </a:p>
        </p:txBody>
      </p:sp>
      <p:pic>
        <p:nvPicPr>
          <p:cNvPr id="613" name="Google Shape;613;g202c1f2e96d_0_17"/>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614" name="Google Shape;614;g202c1f2e96d_0_17"/>
          <p:cNvSpPr/>
          <p:nvPr/>
        </p:nvSpPr>
        <p:spPr>
          <a:xfrm>
            <a:off x="3603813" y="709625"/>
            <a:ext cx="1936382" cy="181188"/>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SHORT COURSE</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g202c1f2e96d_0_23"/>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20" name="Google Shape;620;g202c1f2e96d_0_23"/>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21" name="Google Shape;621;g202c1f2e96d_0_23"/>
          <p:cNvSpPr txBox="1"/>
          <p:nvPr>
            <p:ph idx="1" type="body"/>
          </p:nvPr>
        </p:nvSpPr>
        <p:spPr>
          <a:xfrm>
            <a:off x="317025" y="2358325"/>
            <a:ext cx="4053600" cy="129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4-Unit Short Course is a great Year 10 option for HPE or Sports Academy Programs. </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Topics of study include emergency management, risk awareness, responding to emergencies, working safely, first aid and cardiopulmonary resuscitation.</a:t>
            </a:r>
            <a:endParaRPr sz="1200">
              <a:solidFill>
                <a:schemeClr val="lt1"/>
              </a:solidFill>
              <a:latin typeface="Helvetica Neue Light"/>
              <a:ea typeface="Helvetica Neue Light"/>
              <a:cs typeface="Helvetica Neue Light"/>
              <a:sym typeface="Helvetica Neue Light"/>
            </a:endParaRPr>
          </a:p>
        </p:txBody>
      </p:sp>
      <p:sp>
        <p:nvSpPr>
          <p:cNvPr id="622" name="Google Shape;622;g202c1f2e96d_0_23"/>
          <p:cNvSpPr txBox="1"/>
          <p:nvPr>
            <p:ph type="title"/>
          </p:nvPr>
        </p:nvSpPr>
        <p:spPr>
          <a:xfrm>
            <a:off x="317025" y="1048404"/>
            <a:ext cx="3873000" cy="1188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Sports Emergency Management + First Aid</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(4-Unit Short Course)</a:t>
            </a:r>
            <a:endParaRPr b="1" sz="2400">
              <a:solidFill>
                <a:schemeClr val="lt1"/>
              </a:solidFill>
            </a:endParaRPr>
          </a:p>
        </p:txBody>
      </p:sp>
      <p:graphicFrame>
        <p:nvGraphicFramePr>
          <p:cNvPr id="623" name="Google Shape;623;g202c1f2e96d_0_23"/>
          <p:cNvGraphicFramePr/>
          <p:nvPr/>
        </p:nvGraphicFramePr>
        <p:xfrm>
          <a:off x="4889025" y="689384"/>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1-Term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4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$80.00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Maximum 2 QCE Credits.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4-Units of Competency towards SIS20321 Certificate II in Sport Coaching</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24" name="Google Shape;624;g202c1f2e96d_0_23"/>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Sports Emergency Management + First Aid - 4 Unit Short Course</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8" name="Shape 628"/>
        <p:cNvGrpSpPr/>
        <p:nvPr/>
      </p:nvGrpSpPr>
      <p:grpSpPr>
        <a:xfrm>
          <a:off x="0" y="0"/>
          <a:ext cx="0" cy="0"/>
          <a:chOff x="0" y="0"/>
          <a:chExt cx="0" cy="0"/>
        </a:xfrm>
      </p:grpSpPr>
      <p:sp>
        <p:nvSpPr>
          <p:cNvPr id="629" name="Google Shape;629;p47"/>
          <p:cNvSpPr txBox="1"/>
          <p:nvPr>
            <p:ph idx="4294967295" type="title"/>
          </p:nvPr>
        </p:nvSpPr>
        <p:spPr>
          <a:xfrm>
            <a:off x="410850" y="1632481"/>
            <a:ext cx="8322300" cy="154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HLTAID011</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Provide First Aid</a:t>
            </a:r>
            <a:endParaRPr b="1" sz="4300">
              <a:solidFill>
                <a:schemeClr val="lt1"/>
              </a:solidFill>
            </a:endParaRPr>
          </a:p>
        </p:txBody>
      </p:sp>
      <p:pic>
        <p:nvPicPr>
          <p:cNvPr id="630" name="Google Shape;630;p47"/>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631" name="Google Shape;631;p47"/>
          <p:cNvSpPr/>
          <p:nvPr/>
        </p:nvSpPr>
        <p:spPr>
          <a:xfrm>
            <a:off x="2500438" y="709625"/>
            <a:ext cx="4143102" cy="181188"/>
          </a:xfrm>
          <a:prstGeom prst="rect">
            <a:avLst/>
          </a:prstGeom>
        </p:spPr>
        <p:txBody>
          <a:bodyPr>
            <a:prstTxWarp prst="textPlain"/>
          </a:bodyPr>
          <a:lstStyle/>
          <a:p>
            <a:pPr lvl="0" algn="ctr"/>
            <a:r>
              <a:rPr b="1" i="0">
                <a:ln cap="flat" cmpd="sng" w="9525">
                  <a:solidFill>
                    <a:srgbClr val="FB3941"/>
                  </a:solidFill>
                  <a:prstDash val="solid"/>
                  <a:round/>
                  <a:headEnd len="sm" w="sm" type="none"/>
                  <a:tailEnd len="sm" w="sm" type="none"/>
                </a:ln>
                <a:noFill/>
                <a:latin typeface="Helvetica Neue"/>
              </a:rPr>
              <a:t>FIRST AID &amp; CPR SHORT COURSES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5"/>
          <p:cNvSpPr txBox="1"/>
          <p:nvPr>
            <p:ph idx="4294967295" type="title"/>
          </p:nvPr>
        </p:nvSpPr>
        <p:spPr>
          <a:xfrm>
            <a:off x="383075" y="826950"/>
            <a:ext cx="3250500" cy="84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REAL SKILLS FOR REAL CAREERS</a:t>
            </a:r>
            <a:endParaRPr b="1" sz="2180">
              <a:solidFill>
                <a:schemeClr val="lt1"/>
              </a:solidFill>
            </a:endParaRPr>
          </a:p>
        </p:txBody>
      </p:sp>
      <p:pic>
        <p:nvPicPr>
          <p:cNvPr id="91" name="Google Shape;91;p5"/>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graphicFrame>
        <p:nvGraphicFramePr>
          <p:cNvPr id="92" name="Google Shape;92;p5"/>
          <p:cNvGraphicFramePr/>
          <p:nvPr/>
        </p:nvGraphicFramePr>
        <p:xfrm>
          <a:off x="3406125" y="826938"/>
          <a:ext cx="3000000" cy="3000000"/>
        </p:xfrm>
        <a:graphic>
          <a:graphicData uri="http://schemas.openxmlformats.org/drawingml/2006/table">
            <a:tbl>
              <a:tblPr>
                <a:noFill/>
                <a:tableStyleId>{A6DC5091-38AB-4339-886A-2100D457D793}</a:tableStyleId>
              </a:tblPr>
              <a:tblGrid>
                <a:gridCol w="2628025"/>
                <a:gridCol w="2628025"/>
              </a:tblGrid>
              <a:tr h="731125">
                <a:tc>
                  <a:txBody>
                    <a:bodyPr/>
                    <a:lstStyle/>
                    <a:p>
                      <a:pPr indent="0" lvl="0" marL="0" marR="0" rtl="0" algn="ctr">
                        <a:lnSpc>
                          <a:spcPct val="115000"/>
                        </a:lnSpc>
                        <a:spcBef>
                          <a:spcPts val="0"/>
                        </a:spcBef>
                        <a:spcAft>
                          <a:spcPts val="0"/>
                        </a:spcAft>
                        <a:buClr>
                          <a:srgbClr val="000000"/>
                        </a:buClr>
                        <a:buSzPts val="1100"/>
                        <a:buFont typeface="Arial"/>
                        <a:buNone/>
                      </a:pPr>
                      <a:r>
                        <a:rPr lang="en-GB" sz="1000" u="none" cap="none" strike="noStrike">
                          <a:solidFill>
                            <a:schemeClr val="lt1"/>
                          </a:solidFill>
                          <a:latin typeface="Helvetica Neue"/>
                          <a:ea typeface="Helvetica Neue"/>
                          <a:cs typeface="Helvetica Neue"/>
                          <a:sym typeface="Helvetica Neue"/>
                        </a:rPr>
                        <a:t>Custom-Built, Student and Teacher Friendly Online Learner Management System (LMS)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Flexible and Student-Friendly Programs Delivered in 1, 2 and 3-Year Formats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100"/>
                        <a:buFont typeface="Arial"/>
                        <a:buNone/>
                      </a:pPr>
                      <a:r>
                        <a:rPr lang="en-GB" sz="1000" u="none" cap="none" strike="noStrike">
                          <a:solidFill>
                            <a:schemeClr val="lt1"/>
                          </a:solidFill>
                          <a:latin typeface="Helvetica Neue"/>
                          <a:ea typeface="Helvetica Neue"/>
                          <a:cs typeface="Helvetica Neue"/>
                          <a:sym typeface="Helvetica Neue"/>
                        </a:rPr>
                        <a:t>Binnacle Certificate Programs Contribute to a students QCE Credits and ATAR Ranking</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id="636" name="Google Shape;636;p48"/>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37" name="Google Shape;637;p4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38" name="Google Shape;638;p48"/>
          <p:cNvSpPr txBox="1"/>
          <p:nvPr>
            <p:ph idx="1" type="body"/>
          </p:nvPr>
        </p:nvSpPr>
        <p:spPr>
          <a:xfrm>
            <a:off x="299375" y="1298400"/>
            <a:ext cx="4053600" cy="325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100">
                <a:solidFill>
                  <a:schemeClr val="lt1"/>
                </a:solidFill>
                <a:latin typeface="Helvetica Neue Light"/>
                <a:ea typeface="Helvetica Neue Light"/>
                <a:cs typeface="Helvetica Neue Light"/>
                <a:sym typeface="Helvetica Neue Light"/>
              </a:rPr>
              <a:t>Students learn to confidently manage emergency situations and provide first aid care to a casualty. It is suitable for both people in a workplace and members of the public who want first aid training.</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First Aid skills are recertified every 3 years, and CPR skills are recertified every 12 months.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000">
              <a:solidFill>
                <a:schemeClr val="lt1"/>
              </a:solidFill>
              <a:latin typeface="Helvetica Neue Light"/>
              <a:ea typeface="Helvetica Neue Light"/>
              <a:cs typeface="Helvetica Neue Light"/>
              <a:sym typeface="Helvetica Neue Light"/>
            </a:endParaRPr>
          </a:p>
        </p:txBody>
      </p:sp>
      <p:sp>
        <p:nvSpPr>
          <p:cNvPr id="639" name="Google Shape;639;p48"/>
          <p:cNvSpPr txBox="1"/>
          <p:nvPr>
            <p:ph type="title"/>
          </p:nvPr>
        </p:nvSpPr>
        <p:spPr>
          <a:xfrm>
            <a:off x="299375" y="501600"/>
            <a:ext cx="3873000" cy="79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HLTAID011</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Provide First Aid</a:t>
            </a:r>
            <a:endParaRPr b="1" sz="2400">
              <a:solidFill>
                <a:schemeClr val="lt1"/>
              </a:solidFill>
            </a:endParaRPr>
          </a:p>
        </p:txBody>
      </p:sp>
      <p:graphicFrame>
        <p:nvGraphicFramePr>
          <p:cNvPr id="640" name="Google Shape;640;p48"/>
          <p:cNvGraphicFramePr/>
          <p:nvPr/>
        </p:nvGraphicFramePr>
        <p:xfrm>
          <a:off x="4871375" y="773164"/>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800" u="none" cap="none" strike="noStrike">
                          <a:latin typeface="Helvetica Neue"/>
                          <a:ea typeface="Helvetica Neue"/>
                          <a:cs typeface="Helvetica Neue"/>
                          <a:sym typeface="Helvetica Neue"/>
                        </a:rPr>
                        <a:t>This course has the following course duration options:</a:t>
                      </a:r>
                      <a:endParaRPr b="1" sz="800" u="none" cap="none" strike="noStrike">
                        <a:latin typeface="Helvetica Neue"/>
                        <a:ea typeface="Helvetica Neue"/>
                        <a:cs typeface="Helvetica Neue"/>
                        <a:sym typeface="Helvetica Neue"/>
                      </a:endParaRPr>
                    </a:p>
                    <a:p>
                      <a:pPr indent="-279400" lvl="0" marL="360000" marR="0" rtl="0" algn="l">
                        <a:lnSpc>
                          <a:spcPct val="115000"/>
                        </a:lnSpc>
                        <a:spcBef>
                          <a:spcPts val="60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School Term Delivery:</a:t>
                      </a:r>
                      <a:r>
                        <a:rPr lang="en-GB" sz="800" u="none" cap="none" strike="noStrike">
                          <a:latin typeface="Helvetica Neue"/>
                          <a:ea typeface="Helvetica Neue"/>
                          <a:cs typeface="Helvetica Neue"/>
                          <a:sym typeface="Helvetica Neue"/>
                        </a:rPr>
                        <a:t> 12 x 70 min lessons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Two-Day Delivery:</a:t>
                      </a:r>
                      <a:r>
                        <a:rPr lang="en-GB" sz="800" u="none" cap="none" strike="noStrike">
                          <a:latin typeface="Helvetica Neue"/>
                          <a:ea typeface="Helvetica Neue"/>
                          <a:cs typeface="Helvetica Neue"/>
                          <a:sym typeface="Helvetica Neue"/>
                        </a:rPr>
                        <a:t> 10 hours (2 x 5-hour days).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One-Day Delivery:</a:t>
                      </a:r>
                      <a:r>
                        <a:rPr lang="en-GB" sz="800" u="none" cap="none" strike="noStrike">
                          <a:latin typeface="Helvetica Neue"/>
                          <a:ea typeface="Helvetica Neue"/>
                          <a:cs typeface="Helvetica Neue"/>
                          <a:sym typeface="Helvetica Neue"/>
                        </a:rPr>
                        <a:t> The practical can be completed in approximately 5 hours.</a:t>
                      </a:r>
                      <a:endParaRPr sz="800" u="none" cap="none" strike="noStrike">
                        <a:latin typeface="Helvetica Neue"/>
                        <a:ea typeface="Helvetica Neue"/>
                        <a:cs typeface="Helvetica Neue"/>
                        <a:sym typeface="Helvetica Neue"/>
                      </a:endParaRPr>
                    </a:p>
                    <a:p>
                      <a:pPr indent="0" lvl="0" marL="0" marR="0" rtl="0" algn="l">
                        <a:lnSpc>
                          <a:spcPct val="115000"/>
                        </a:lnSpc>
                        <a:spcBef>
                          <a:spcPts val="600"/>
                        </a:spcBef>
                        <a:spcAft>
                          <a:spcPts val="0"/>
                        </a:spcAft>
                        <a:buClr>
                          <a:srgbClr val="000000"/>
                        </a:buClr>
                        <a:buSzPts val="800"/>
                        <a:buFont typeface="Arial"/>
                        <a:buNone/>
                      </a:pPr>
                      <a:r>
                        <a:rPr i="1" lang="en-GB" sz="800" u="none" cap="none" strike="noStrike">
                          <a:latin typeface="Helvetica Neue"/>
                          <a:ea typeface="Helvetica Neue"/>
                          <a:cs typeface="Helvetica Neue"/>
                          <a:sym typeface="Helvetica Neue"/>
                        </a:rPr>
                        <a:t>All knowledge assessments must be completed by participants prior to this one-day delivery.</a:t>
                      </a:r>
                      <a:endParaRPr i="1" sz="8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solidFill>
                            <a:schemeClr val="dk1"/>
                          </a:solidFill>
                          <a:latin typeface="Helvetica Neue"/>
                          <a:ea typeface="Helvetica Neue"/>
                          <a:cs typeface="Helvetica Neue"/>
                          <a:sym typeface="Helvetica Neue"/>
                        </a:rPr>
                        <a:t>Year 9, 10, 11 and 12</a:t>
                      </a:r>
                      <a:endParaRPr b="1" sz="900" u="none" cap="none" strike="noStrike">
                        <a:solidFill>
                          <a:schemeClr val="dk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Face-to-face and online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$55.00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41" name="Google Shape;641;p48"/>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HLTAID011 Provide First Aid</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5" name="Shape 645"/>
        <p:cNvGrpSpPr/>
        <p:nvPr/>
      </p:nvGrpSpPr>
      <p:grpSpPr>
        <a:xfrm>
          <a:off x="0" y="0"/>
          <a:ext cx="0" cy="0"/>
          <a:chOff x="0" y="0"/>
          <a:chExt cx="0" cy="0"/>
        </a:xfrm>
      </p:grpSpPr>
      <p:sp>
        <p:nvSpPr>
          <p:cNvPr id="646" name="Google Shape;646;p49"/>
          <p:cNvSpPr txBox="1"/>
          <p:nvPr>
            <p:ph idx="4294967295" type="title"/>
          </p:nvPr>
        </p:nvSpPr>
        <p:spPr>
          <a:xfrm>
            <a:off x="410850" y="1490281"/>
            <a:ext cx="8322300" cy="154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HLTAID009 </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Provide cardiopulmonary resuscitation</a:t>
            </a:r>
            <a:endParaRPr b="1" sz="4300">
              <a:solidFill>
                <a:schemeClr val="lt1"/>
              </a:solidFill>
            </a:endParaRPr>
          </a:p>
        </p:txBody>
      </p:sp>
      <p:pic>
        <p:nvPicPr>
          <p:cNvPr id="647" name="Google Shape;647;p49"/>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648" name="Google Shape;648;p49"/>
          <p:cNvSpPr/>
          <p:nvPr/>
        </p:nvSpPr>
        <p:spPr>
          <a:xfrm>
            <a:off x="2500438" y="709625"/>
            <a:ext cx="4143102" cy="181188"/>
          </a:xfrm>
          <a:prstGeom prst="rect">
            <a:avLst/>
          </a:prstGeom>
        </p:spPr>
        <p:txBody>
          <a:bodyPr>
            <a:prstTxWarp prst="textPlain"/>
          </a:bodyPr>
          <a:lstStyle/>
          <a:p>
            <a:pPr lvl="0" algn="ctr"/>
            <a:r>
              <a:rPr b="1" i="0">
                <a:ln cap="flat" cmpd="sng" w="9525">
                  <a:solidFill>
                    <a:srgbClr val="FB3941"/>
                  </a:solidFill>
                  <a:prstDash val="solid"/>
                  <a:round/>
                  <a:headEnd len="sm" w="sm" type="none"/>
                  <a:tailEnd len="sm" w="sm" type="none"/>
                </a:ln>
                <a:noFill/>
                <a:latin typeface="Helvetica Neue"/>
              </a:rPr>
              <a:t>FIRST AID &amp; CPR SHORT COURSES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pic>
        <p:nvPicPr>
          <p:cNvPr id="653" name="Google Shape;653;p50"/>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54" name="Google Shape;654;p50"/>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55" name="Google Shape;655;p50"/>
          <p:cNvSpPr txBox="1"/>
          <p:nvPr>
            <p:ph idx="1" type="body"/>
          </p:nvPr>
        </p:nvSpPr>
        <p:spPr>
          <a:xfrm>
            <a:off x="299375" y="1670450"/>
            <a:ext cx="4053600" cy="288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100">
                <a:solidFill>
                  <a:schemeClr val="lt1"/>
                </a:solidFill>
                <a:latin typeface="Helvetica Neue Light"/>
                <a:ea typeface="Helvetica Neue Light"/>
                <a:cs typeface="Helvetica Neue Light"/>
                <a:sym typeface="Helvetica Neue Light"/>
              </a:rPr>
              <a:t>Students learn the skills to recognise and manage a casualty who is unconscious and not breathing. CPR is a lifesaving technique which can sustain life until an ambulance arrives. </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CPR skills are recertified every 12 months.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p:txBody>
      </p:sp>
      <p:sp>
        <p:nvSpPr>
          <p:cNvPr id="656" name="Google Shape;656;p50"/>
          <p:cNvSpPr txBox="1"/>
          <p:nvPr>
            <p:ph type="title"/>
          </p:nvPr>
        </p:nvSpPr>
        <p:spPr>
          <a:xfrm>
            <a:off x="317025" y="554225"/>
            <a:ext cx="3873000" cy="1181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HLTAID009 Provide cardiopulmonary resuscitation</a:t>
            </a:r>
            <a:endParaRPr b="1" sz="2400">
              <a:solidFill>
                <a:schemeClr val="lt1"/>
              </a:solidFill>
            </a:endParaRPr>
          </a:p>
        </p:txBody>
      </p:sp>
      <p:graphicFrame>
        <p:nvGraphicFramePr>
          <p:cNvPr id="657" name="Google Shape;657;p50"/>
          <p:cNvGraphicFramePr/>
          <p:nvPr/>
        </p:nvGraphicFramePr>
        <p:xfrm>
          <a:off x="4895000" y="773164"/>
          <a:ext cx="3000000" cy="3000000"/>
        </p:xfrm>
        <a:graphic>
          <a:graphicData uri="http://schemas.openxmlformats.org/drawingml/2006/table">
            <a:tbl>
              <a:tblPr>
                <a:noFill/>
                <a:tableStyleId>{A6DC5091-38AB-4339-886A-2100D457D793}</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800" u="none" cap="none" strike="noStrike">
                          <a:latin typeface="Helvetica Neue"/>
                          <a:ea typeface="Helvetica Neue"/>
                          <a:cs typeface="Helvetica Neue"/>
                          <a:sym typeface="Helvetica Neue"/>
                        </a:rPr>
                        <a:t>This course has the following course duration options:</a:t>
                      </a:r>
                      <a:endParaRPr b="1" sz="800" u="none" cap="none" strike="noStrike">
                        <a:latin typeface="Helvetica Neue"/>
                        <a:ea typeface="Helvetica Neue"/>
                        <a:cs typeface="Helvetica Neue"/>
                        <a:sym typeface="Helvetica Neue"/>
                      </a:endParaRPr>
                    </a:p>
                    <a:p>
                      <a:pPr indent="-279400" lvl="0" marL="360000" marR="0" rtl="0" algn="l">
                        <a:lnSpc>
                          <a:spcPct val="115000"/>
                        </a:lnSpc>
                        <a:spcBef>
                          <a:spcPts val="60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School Term Delivery: </a:t>
                      </a:r>
                      <a:r>
                        <a:rPr lang="en-GB" sz="800" u="none" cap="none" strike="noStrike">
                          <a:latin typeface="Helvetica Neue"/>
                          <a:ea typeface="Helvetica Neue"/>
                          <a:cs typeface="Helvetica Neue"/>
                          <a:sym typeface="Helvetica Neue"/>
                        </a:rPr>
                        <a:t>4 x 70 min lessons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One-Day Delivery: </a:t>
                      </a:r>
                      <a:r>
                        <a:rPr lang="en-GB" sz="800" u="none" cap="none" strike="noStrike">
                          <a:latin typeface="Helvetica Neue"/>
                          <a:ea typeface="Helvetica Neue"/>
                          <a:cs typeface="Helvetica Neue"/>
                          <a:sym typeface="Helvetica Neue"/>
                        </a:rPr>
                        <a:t>Approximately 5 hours.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Half-Day Delivery: </a:t>
                      </a:r>
                      <a:r>
                        <a:rPr lang="en-GB" sz="800" u="none" cap="none" strike="noStrike">
                          <a:latin typeface="Helvetica Neue"/>
                          <a:ea typeface="Helvetica Neue"/>
                          <a:cs typeface="Helvetica Neue"/>
                          <a:sym typeface="Helvetica Neue"/>
                        </a:rPr>
                        <a:t>The practical may be completed in approximately 3 hours.</a:t>
                      </a:r>
                      <a:endParaRPr sz="800" u="none" cap="none" strike="noStrike">
                        <a:latin typeface="Helvetica Neue"/>
                        <a:ea typeface="Helvetica Neue"/>
                        <a:cs typeface="Helvetica Neue"/>
                        <a:sym typeface="Helvetica Neue"/>
                      </a:endParaRPr>
                    </a:p>
                    <a:p>
                      <a:pPr indent="0" lvl="0" marL="0" marR="0" rtl="0" algn="l">
                        <a:lnSpc>
                          <a:spcPct val="115000"/>
                        </a:lnSpc>
                        <a:spcBef>
                          <a:spcPts val="600"/>
                        </a:spcBef>
                        <a:spcAft>
                          <a:spcPts val="0"/>
                        </a:spcAft>
                        <a:buClr>
                          <a:srgbClr val="000000"/>
                        </a:buClr>
                        <a:buSzPts val="800"/>
                        <a:buFont typeface="Arial"/>
                        <a:buNone/>
                      </a:pPr>
                      <a:r>
                        <a:rPr i="1" lang="en-GB" sz="800" u="none" cap="none" strike="noStrike">
                          <a:latin typeface="Helvetica Neue"/>
                          <a:ea typeface="Helvetica Neue"/>
                          <a:cs typeface="Helvetica Neue"/>
                          <a:sym typeface="Helvetica Neue"/>
                        </a:rPr>
                        <a:t>All knowledge assessments must be completed by participants prior to this half-day delivery.</a:t>
                      </a:r>
                      <a:endParaRPr i="1" sz="8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solidFill>
                            <a:schemeClr val="dk1"/>
                          </a:solidFill>
                          <a:latin typeface="Helvetica Neue"/>
                          <a:ea typeface="Helvetica Neue"/>
                          <a:cs typeface="Helvetica Neue"/>
                          <a:sym typeface="Helvetica Neue"/>
                        </a:rPr>
                        <a:t>Year 9, 10, 11 and 12</a:t>
                      </a:r>
                      <a:endParaRPr b="1" sz="900" u="none" cap="none" strike="noStrike">
                        <a:solidFill>
                          <a:schemeClr val="dk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Face-to-face and online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$40.00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58" name="Google Shape;658;p50"/>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HLTAID009 Provide cardiopulmonary resuscitation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2" name="Shape 662"/>
        <p:cNvGrpSpPr/>
        <p:nvPr/>
      </p:nvGrpSpPr>
      <p:grpSpPr>
        <a:xfrm>
          <a:off x="0" y="0"/>
          <a:ext cx="0" cy="0"/>
          <a:chOff x="0" y="0"/>
          <a:chExt cx="0" cy="0"/>
        </a:xfrm>
      </p:grpSpPr>
      <p:pic>
        <p:nvPicPr>
          <p:cNvPr id="663" name="Google Shape;663;p51"/>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664" name="Google Shape;664;p51"/>
          <p:cNvSpPr txBox="1"/>
          <p:nvPr>
            <p:ph idx="4294967295" type="title"/>
          </p:nvPr>
        </p:nvSpPr>
        <p:spPr>
          <a:xfrm>
            <a:off x="527700" y="610225"/>
            <a:ext cx="5229900" cy="53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Future Learning Pathways</a:t>
            </a:r>
            <a:endParaRPr sz="2180">
              <a:solidFill>
                <a:schemeClr val="lt1"/>
              </a:solidFill>
            </a:endParaRPr>
          </a:p>
        </p:txBody>
      </p:sp>
      <p:graphicFrame>
        <p:nvGraphicFramePr>
          <p:cNvPr id="665" name="Google Shape;665;p51"/>
          <p:cNvGraphicFramePr/>
          <p:nvPr/>
        </p:nvGraphicFramePr>
        <p:xfrm>
          <a:off x="614400" y="2262038"/>
          <a:ext cx="3000000" cy="3000000"/>
        </p:xfrm>
        <a:graphic>
          <a:graphicData uri="http://schemas.openxmlformats.org/drawingml/2006/table">
            <a:tbl>
              <a:tblPr>
                <a:noFill/>
                <a:tableStyleId>{A6DC5091-38AB-4339-886A-2100D457D793}</a:tableStyleId>
              </a:tblPr>
              <a:tblGrid>
                <a:gridCol w="1555350"/>
                <a:gridCol w="1555350"/>
                <a:gridCol w="1688700"/>
                <a:gridCol w="1688700"/>
                <a:gridCol w="1688700"/>
              </a:tblGrid>
              <a:tr h="732000">
                <a:tc>
                  <a:txBody>
                    <a:bodyPr/>
                    <a:lstStyle/>
                    <a:p>
                      <a:pPr indent="0" lvl="0" marL="0" marR="0" rtl="0" algn="ctr">
                        <a:lnSpc>
                          <a:spcPct val="115000"/>
                        </a:lnSpc>
                        <a:spcBef>
                          <a:spcPts val="0"/>
                        </a:spcBef>
                        <a:spcAft>
                          <a:spcPts val="0"/>
                        </a:spcAft>
                        <a:buClr>
                          <a:schemeClr val="dk1"/>
                        </a:buClr>
                        <a:buSzPts val="1100"/>
                        <a:buFont typeface="Arial"/>
                        <a:buNone/>
                      </a:pPr>
                      <a:r>
                        <a:rPr b="1" lang="en-GB" sz="1200" u="none" cap="none" strike="noStrike">
                          <a:solidFill>
                            <a:schemeClr val="lt1"/>
                          </a:solidFill>
                          <a:latin typeface="Helvetica Neue"/>
                          <a:ea typeface="Helvetica Neue"/>
                          <a:cs typeface="Helvetica Neue"/>
                          <a:sym typeface="Helvetica Neue"/>
                        </a:rPr>
                        <a:t>Certificate II</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Certificate III</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Direct Employment</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Certificate IV or University Degree</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Future Employment</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r h="643975">
                <a:tc>
                  <a:txBody>
                    <a:bodyPr/>
                    <a:lstStyle/>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Sport &amp; Recreation</a:t>
                      </a:r>
                      <a:endParaRPr sz="800" u="none" cap="none" strike="noStrike">
                        <a:solidFill>
                          <a:schemeClr val="lt1"/>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Sports Coaching</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Sport, Aquatics &amp; Recreation</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Community Sport Coach or Official</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Certificate IV in Sport &amp; Recreation or Bachelor of Sport Development</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Sport Program Manager, Development Officer, Health Promotion Officer</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r h="101600">
                <a:tc>
                  <a:txBody>
                    <a:bodyPr/>
                    <a:lstStyle/>
                    <a:p>
                      <a:pPr indent="0" lvl="0" marL="0" marR="0" rtl="0" algn="ctr">
                        <a:lnSpc>
                          <a:spcPct val="115000"/>
                        </a:lnSpc>
                        <a:spcBef>
                          <a:spcPts val="0"/>
                        </a:spcBef>
                        <a:spcAft>
                          <a:spcPts val="0"/>
                        </a:spcAft>
                        <a:buClr>
                          <a:srgbClr val="000000"/>
                        </a:buClr>
                        <a:buSzPts val="800"/>
                        <a:buFont typeface="Arial"/>
                        <a:buNone/>
                      </a:pPr>
                      <a:r>
                        <a:rPr b="1" lang="en-GB" sz="800" u="none" cap="none" strike="noStrike">
                          <a:solidFill>
                            <a:schemeClr val="lt1"/>
                          </a:solidFill>
                          <a:latin typeface="Helvetica Neue"/>
                          <a:ea typeface="Helvetica Neue"/>
                          <a:cs typeface="Helvetica Neue"/>
                          <a:sym typeface="Helvetica Neue"/>
                        </a:rPr>
                        <a:t>SHORT COURSES</a:t>
                      </a:r>
                      <a:endParaRPr b="1" sz="800" u="none" cap="none" strike="noStrike">
                        <a:solidFill>
                          <a:schemeClr val="lt1"/>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Introduction to Sport</a:t>
                      </a:r>
                      <a:endParaRPr sz="800" u="none" cap="none" strike="noStrike">
                        <a:solidFill>
                          <a:schemeClr val="lt1"/>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Introduction to Fitness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Fitness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Fitness instructor, Gym Supervisor, Group Trainer</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Certificate IV in Fitness and/or Bachelor of Exercise Science </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Exercise Physiologist, Strength &amp; Conditioning Coach, Exercise Specialist for community and sport organisations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bl>
          </a:graphicData>
        </a:graphic>
      </p:graphicFrame>
      <p:sp>
        <p:nvSpPr>
          <p:cNvPr id="666" name="Google Shape;666;p51"/>
          <p:cNvSpPr/>
          <p:nvPr/>
        </p:nvSpPr>
        <p:spPr>
          <a:xfrm flipH="1">
            <a:off x="614495" y="1742775"/>
            <a:ext cx="1738800" cy="142800"/>
          </a:xfrm>
          <a:prstGeom prst="parallelogram">
            <a:avLst>
              <a:gd fmla="val 96952" name="adj"/>
            </a:avLst>
          </a:prstGeom>
          <a:solidFill>
            <a:srgbClr val="2DAAE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67" name="Google Shape;667;p51"/>
          <p:cNvSpPr/>
          <p:nvPr/>
        </p:nvSpPr>
        <p:spPr>
          <a:xfrm>
            <a:off x="614722" y="1895986"/>
            <a:ext cx="1738800" cy="142800"/>
          </a:xfrm>
          <a:prstGeom prst="parallelogram">
            <a:avLst>
              <a:gd fmla="val 96952" name="adj"/>
            </a:avLst>
          </a:prstGeom>
          <a:solidFill>
            <a:srgbClr val="2DAAE2">
              <a:alpha val="6000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51"/>
          <p:cNvSpPr/>
          <p:nvPr/>
        </p:nvSpPr>
        <p:spPr>
          <a:xfrm flipH="1">
            <a:off x="2225157" y="1742787"/>
            <a:ext cx="1738800" cy="142800"/>
          </a:xfrm>
          <a:prstGeom prst="parallelogram">
            <a:avLst>
              <a:gd fmla="val 96952" name="adj"/>
            </a:avLst>
          </a:prstGeom>
          <a:solidFill>
            <a:srgbClr val="2DAAE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69" name="Google Shape;669;p51"/>
          <p:cNvSpPr/>
          <p:nvPr/>
        </p:nvSpPr>
        <p:spPr>
          <a:xfrm>
            <a:off x="2225376" y="1895999"/>
            <a:ext cx="1738800" cy="142800"/>
          </a:xfrm>
          <a:prstGeom prst="parallelogram">
            <a:avLst>
              <a:gd fmla="val 96952" name="adj"/>
            </a:avLst>
          </a:prstGeom>
          <a:solidFill>
            <a:srgbClr val="2DAAE2">
              <a:alpha val="6000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1"/>
          <p:cNvSpPr/>
          <p:nvPr/>
        </p:nvSpPr>
        <p:spPr>
          <a:xfrm flipH="1">
            <a:off x="3833183" y="1742787"/>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71" name="Google Shape;671;p51"/>
          <p:cNvSpPr/>
          <p:nvPr/>
        </p:nvSpPr>
        <p:spPr>
          <a:xfrm>
            <a:off x="3833402" y="1895999"/>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1"/>
          <p:cNvSpPr/>
          <p:nvPr/>
        </p:nvSpPr>
        <p:spPr>
          <a:xfrm flipH="1">
            <a:off x="5444059" y="1742787"/>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73" name="Google Shape;673;p51"/>
          <p:cNvSpPr/>
          <p:nvPr/>
        </p:nvSpPr>
        <p:spPr>
          <a:xfrm>
            <a:off x="5444277" y="1895998"/>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51"/>
          <p:cNvSpPr/>
          <p:nvPr/>
        </p:nvSpPr>
        <p:spPr>
          <a:xfrm flipH="1">
            <a:off x="7052086" y="1742787"/>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75" name="Google Shape;675;p51"/>
          <p:cNvSpPr/>
          <p:nvPr/>
        </p:nvSpPr>
        <p:spPr>
          <a:xfrm>
            <a:off x="7052305" y="1895999"/>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1"/>
          <p:cNvSpPr txBox="1"/>
          <p:nvPr/>
        </p:nvSpPr>
        <p:spPr>
          <a:xfrm>
            <a:off x="1028374" y="1293325"/>
            <a:ext cx="7602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Year 10</a:t>
            </a:r>
            <a:endParaRPr b="1" i="0" sz="900" u="none" cap="none" strike="noStrike">
              <a:solidFill>
                <a:schemeClr val="lt1"/>
              </a:solidFill>
              <a:latin typeface="Helvetica Neue"/>
              <a:ea typeface="Helvetica Neue"/>
              <a:cs typeface="Helvetica Neue"/>
              <a:sym typeface="Helvetica Neue"/>
            </a:endParaRPr>
          </a:p>
        </p:txBody>
      </p:sp>
      <p:sp>
        <p:nvSpPr>
          <p:cNvPr id="677" name="Google Shape;677;p51"/>
          <p:cNvSpPr txBox="1"/>
          <p:nvPr/>
        </p:nvSpPr>
        <p:spPr>
          <a:xfrm>
            <a:off x="2463768" y="1293336"/>
            <a:ext cx="10149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Year 11 &amp; 12</a:t>
            </a:r>
            <a:endParaRPr b="1" i="0" sz="900" u="none" cap="none" strike="noStrike">
              <a:solidFill>
                <a:schemeClr val="lt1"/>
              </a:solidFill>
              <a:latin typeface="Helvetica Neue"/>
              <a:ea typeface="Helvetica Neue"/>
              <a:cs typeface="Helvetica Neue"/>
              <a:sym typeface="Helvetica Neue"/>
            </a:endParaRPr>
          </a:p>
        </p:txBody>
      </p:sp>
      <p:sp>
        <p:nvSpPr>
          <p:cNvPr id="678" name="Google Shape;678;p51"/>
          <p:cNvSpPr txBox="1"/>
          <p:nvPr/>
        </p:nvSpPr>
        <p:spPr>
          <a:xfrm>
            <a:off x="3909387" y="1141523"/>
            <a:ext cx="1414200" cy="392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Direct opportunities upon completion</a:t>
            </a:r>
            <a:endParaRPr b="1" i="0" sz="900" u="none" cap="none" strike="noStrike">
              <a:solidFill>
                <a:schemeClr val="lt1"/>
              </a:solidFill>
              <a:latin typeface="Helvetica Neue"/>
              <a:ea typeface="Helvetica Neue"/>
              <a:cs typeface="Helvetica Neue"/>
              <a:sym typeface="Helvetica Neue"/>
            </a:endParaRPr>
          </a:p>
        </p:txBody>
      </p:sp>
      <p:sp>
        <p:nvSpPr>
          <p:cNvPr id="679" name="Google Shape;679;p51"/>
          <p:cNvSpPr txBox="1"/>
          <p:nvPr/>
        </p:nvSpPr>
        <p:spPr>
          <a:xfrm>
            <a:off x="5571979" y="1293315"/>
            <a:ext cx="12843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Tertiary Pathway</a:t>
            </a:r>
            <a:endParaRPr b="1" i="0" sz="900" u="none" cap="none" strike="noStrike">
              <a:solidFill>
                <a:schemeClr val="lt1"/>
              </a:solidFill>
              <a:latin typeface="Helvetica Neue"/>
              <a:ea typeface="Helvetica Neue"/>
              <a:cs typeface="Helvetica Neue"/>
              <a:sym typeface="Helvetica Neue"/>
            </a:endParaRPr>
          </a:p>
        </p:txBody>
      </p:sp>
      <p:sp>
        <p:nvSpPr>
          <p:cNvPr id="680" name="Google Shape;680;p51"/>
          <p:cNvSpPr txBox="1"/>
          <p:nvPr/>
        </p:nvSpPr>
        <p:spPr>
          <a:xfrm>
            <a:off x="6811798" y="1293325"/>
            <a:ext cx="17052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Career Outcomes</a:t>
            </a:r>
            <a:endParaRPr b="1" i="0" sz="9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id="685" name="Google Shape;685;p52"/>
          <p:cNvPicPr preferRelativeResize="0"/>
          <p:nvPr/>
        </p:nvPicPr>
        <p:blipFill rotWithShape="1">
          <a:blip r:embed="rId3">
            <a:alphaModFix/>
          </a:blip>
          <a:srcRect b="0" l="0" r="0" t="0"/>
          <a:stretch/>
        </p:blipFill>
        <p:spPr>
          <a:xfrm>
            <a:off x="0" y="0"/>
            <a:ext cx="4572000" cy="5143500"/>
          </a:xfrm>
          <a:prstGeom prst="rect">
            <a:avLst/>
          </a:prstGeom>
          <a:noFill/>
          <a:ln>
            <a:noFill/>
          </a:ln>
        </p:spPr>
      </p:pic>
      <p:pic>
        <p:nvPicPr>
          <p:cNvPr id="686" name="Google Shape;686;p52"/>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87" name="Google Shape;687;p52"/>
          <p:cNvSpPr txBox="1"/>
          <p:nvPr>
            <p:ph type="title"/>
          </p:nvPr>
        </p:nvSpPr>
        <p:spPr>
          <a:xfrm>
            <a:off x="657300" y="1579475"/>
            <a:ext cx="3402600" cy="181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0"/>
              <a:buNone/>
            </a:pPr>
            <a:r>
              <a:rPr b="1" lang="en-GB" sz="1900">
                <a:solidFill>
                  <a:schemeClr val="lt1"/>
                </a:solidFill>
              </a:rPr>
              <a:t>For more information on any of our Binnacle Training Certificate Courses please visit our website (or scan the QR Code):</a:t>
            </a:r>
            <a:endParaRPr b="1" sz="1679">
              <a:solidFill>
                <a:schemeClr val="lt1"/>
              </a:solidFill>
            </a:endParaRPr>
          </a:p>
        </p:txBody>
      </p:sp>
      <p:pic>
        <p:nvPicPr>
          <p:cNvPr id="688" name="Google Shape;688;p52"/>
          <p:cNvPicPr preferRelativeResize="0"/>
          <p:nvPr/>
        </p:nvPicPr>
        <p:blipFill rotWithShape="1">
          <a:blip r:embed="rId5">
            <a:alphaModFix/>
          </a:blip>
          <a:srcRect b="0" l="0" r="0" t="0"/>
          <a:stretch/>
        </p:blipFill>
        <p:spPr>
          <a:xfrm>
            <a:off x="5396325" y="1009687"/>
            <a:ext cx="3124125" cy="3124125"/>
          </a:xfrm>
          <a:prstGeom prst="rect">
            <a:avLst/>
          </a:prstGeom>
          <a:noFill/>
          <a:ln>
            <a:noFill/>
          </a:ln>
        </p:spPr>
      </p:pic>
      <p:sp>
        <p:nvSpPr>
          <p:cNvPr id="689" name="Google Shape;689;p52"/>
          <p:cNvSpPr txBox="1"/>
          <p:nvPr/>
        </p:nvSpPr>
        <p:spPr>
          <a:xfrm>
            <a:off x="5090437" y="4133800"/>
            <a:ext cx="3735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1D488A"/>
                </a:solidFill>
                <a:uFill>
                  <a:noFill/>
                </a:uFill>
                <a:latin typeface="Helvetica Neue"/>
                <a:ea typeface="Helvetica Neue"/>
                <a:cs typeface="Helvetica Neue"/>
                <a:sym typeface="Helvetica Neue"/>
                <a:hlinkClick r:id="rId6">
                  <a:extLst>
                    <a:ext uri="{A12FA001-AC4F-418D-AE19-62706E023703}">
                      <ahyp:hlinkClr val="tx"/>
                    </a:ext>
                  </a:extLst>
                </a:hlinkClick>
              </a:rPr>
              <a:t>binnacletraining.com.au/for-schools/programs</a:t>
            </a:r>
            <a:endParaRPr b="0" i="0" sz="1000" u="none" cap="none" strike="noStrike">
              <a:solidFill>
                <a:srgbClr val="1D488A"/>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3" name="Shape 693"/>
        <p:cNvGrpSpPr/>
        <p:nvPr/>
      </p:nvGrpSpPr>
      <p:grpSpPr>
        <a:xfrm>
          <a:off x="0" y="0"/>
          <a:ext cx="0" cy="0"/>
          <a:chOff x="0" y="0"/>
          <a:chExt cx="0" cy="0"/>
        </a:xfrm>
      </p:grpSpPr>
      <p:pic>
        <p:nvPicPr>
          <p:cNvPr id="694" name="Google Shape;694;p53"/>
          <p:cNvPicPr preferRelativeResize="0"/>
          <p:nvPr/>
        </p:nvPicPr>
        <p:blipFill rotWithShape="1">
          <a:blip r:embed="rId4">
            <a:alphaModFix/>
          </a:blip>
          <a:srcRect b="0" l="0" r="0" t="0"/>
          <a:stretch/>
        </p:blipFill>
        <p:spPr>
          <a:xfrm>
            <a:off x="3622874" y="521850"/>
            <a:ext cx="1898212" cy="692700"/>
          </a:xfrm>
          <a:prstGeom prst="rect">
            <a:avLst/>
          </a:prstGeom>
          <a:noFill/>
          <a:ln>
            <a:noFill/>
          </a:ln>
        </p:spPr>
      </p:pic>
      <p:sp>
        <p:nvSpPr>
          <p:cNvPr id="695" name="Google Shape;695;p53"/>
          <p:cNvSpPr txBox="1"/>
          <p:nvPr/>
        </p:nvSpPr>
        <p:spPr>
          <a:xfrm>
            <a:off x="2629952" y="3306104"/>
            <a:ext cx="3884100" cy="111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GB" sz="1600" u="none" cap="none" strike="noStrike">
                <a:solidFill>
                  <a:srgbClr val="FFFFFF"/>
                </a:solidFill>
                <a:latin typeface="Helvetica Neue"/>
                <a:ea typeface="Helvetica Neue"/>
                <a:cs typeface="Helvetica Neue"/>
                <a:sym typeface="Helvetica Neue"/>
              </a:rPr>
              <a:t>HAVE A QUESTION?</a:t>
            </a:r>
            <a:endParaRPr b="1" i="0" sz="16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800"/>
              <a:buFont typeface="Arial"/>
              <a:buNone/>
            </a:pPr>
            <a:r>
              <a:t/>
            </a:r>
            <a:endParaRPr b="1" i="0" sz="4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700"/>
              <a:buFont typeface="Arial"/>
              <a:buNone/>
            </a:pPr>
            <a:r>
              <a:rPr b="1" i="0" lang="en-GB" sz="900" u="none" cap="none" strike="noStrike">
                <a:solidFill>
                  <a:srgbClr val="CCCCCC"/>
                </a:solidFill>
                <a:latin typeface="Helvetica Neue"/>
                <a:ea typeface="Helvetica Neue"/>
                <a:cs typeface="Helvetica Neue"/>
                <a:sym typeface="Helvetica Neue"/>
              </a:rPr>
              <a:t>CONTACT US</a:t>
            </a:r>
            <a:endParaRPr b="1" i="0" sz="900" u="none" cap="none" strike="noStrike">
              <a:solidFill>
                <a:srgbClr val="CCCCCC"/>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rgbClr val="CCCCCC"/>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1300 303 715</a:t>
            </a:r>
            <a:endParaRPr b="0" i="0" sz="7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admin@binnacletraining.com.au</a:t>
            </a:r>
            <a:endParaRPr b="0" i="0" sz="7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binnacletraining.com.au </a:t>
            </a:r>
            <a:endParaRPr b="1" i="0" sz="800" u="none" cap="none" strike="noStrike">
              <a:solidFill>
                <a:srgbClr val="FFFFFF"/>
              </a:solidFill>
              <a:latin typeface="Helvetica Neue"/>
              <a:ea typeface="Helvetica Neue"/>
              <a:cs typeface="Helvetica Neue"/>
              <a:sym typeface="Helvetica Neue"/>
            </a:endParaRPr>
          </a:p>
        </p:txBody>
      </p:sp>
      <p:pic>
        <p:nvPicPr>
          <p:cNvPr id="696" name="Google Shape;696;p53">
            <a:hlinkClick r:id="rId5"/>
          </p:cNvPr>
          <p:cNvPicPr preferRelativeResize="0"/>
          <p:nvPr/>
        </p:nvPicPr>
        <p:blipFill rotWithShape="1">
          <a:blip r:embed="rId6">
            <a:alphaModFix/>
          </a:blip>
          <a:srcRect b="0" l="0" r="0" t="0"/>
          <a:stretch/>
        </p:blipFill>
        <p:spPr>
          <a:xfrm>
            <a:off x="4225820" y="4436512"/>
            <a:ext cx="197150" cy="202223"/>
          </a:xfrm>
          <a:prstGeom prst="rect">
            <a:avLst/>
          </a:prstGeom>
          <a:noFill/>
          <a:ln>
            <a:noFill/>
          </a:ln>
        </p:spPr>
      </p:pic>
      <p:pic>
        <p:nvPicPr>
          <p:cNvPr id="697" name="Google Shape;697;p53">
            <a:hlinkClick r:id="rId7"/>
          </p:cNvPr>
          <p:cNvPicPr preferRelativeResize="0"/>
          <p:nvPr/>
        </p:nvPicPr>
        <p:blipFill rotWithShape="1">
          <a:blip r:embed="rId8">
            <a:alphaModFix/>
          </a:blip>
          <a:srcRect b="0" l="0" r="0" t="0"/>
          <a:stretch/>
        </p:blipFill>
        <p:spPr>
          <a:xfrm>
            <a:off x="4473411" y="4436514"/>
            <a:ext cx="197150" cy="202223"/>
          </a:xfrm>
          <a:prstGeom prst="rect">
            <a:avLst/>
          </a:prstGeom>
          <a:noFill/>
          <a:ln>
            <a:noFill/>
          </a:ln>
        </p:spPr>
      </p:pic>
      <p:pic>
        <p:nvPicPr>
          <p:cNvPr id="698" name="Google Shape;698;p53">
            <a:hlinkClick r:id="rId9"/>
          </p:cNvPr>
          <p:cNvPicPr preferRelativeResize="0"/>
          <p:nvPr/>
        </p:nvPicPr>
        <p:blipFill rotWithShape="1">
          <a:blip r:embed="rId10">
            <a:alphaModFix/>
          </a:blip>
          <a:srcRect b="0" l="0" r="0" t="0"/>
          <a:stretch/>
        </p:blipFill>
        <p:spPr>
          <a:xfrm>
            <a:off x="4721020" y="4436514"/>
            <a:ext cx="197150" cy="202223"/>
          </a:xfrm>
          <a:prstGeom prst="rect">
            <a:avLst/>
          </a:prstGeom>
          <a:noFill/>
          <a:ln>
            <a:noFill/>
          </a:ln>
        </p:spPr>
      </p:pic>
      <p:sp>
        <p:nvSpPr>
          <p:cNvPr id="699" name="Google Shape;699;p53"/>
          <p:cNvSpPr txBox="1"/>
          <p:nvPr/>
        </p:nvSpPr>
        <p:spPr>
          <a:xfrm>
            <a:off x="2114100" y="2057250"/>
            <a:ext cx="4915800" cy="69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0" i="1" lang="en-GB" sz="2900" u="none" cap="none" strike="noStrike">
                <a:solidFill>
                  <a:srgbClr val="FFFFFF"/>
                </a:solidFill>
                <a:latin typeface="Helvetica Neue"/>
                <a:ea typeface="Helvetica Neue"/>
                <a:cs typeface="Helvetica Neue"/>
                <a:sym typeface="Helvetica Neue"/>
              </a:rPr>
              <a:t>Allowing Teachers to Teach</a:t>
            </a:r>
            <a:endParaRPr b="0" i="1" sz="29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txBox="1"/>
          <p:nvPr>
            <p:ph idx="1" type="body"/>
          </p:nvPr>
        </p:nvSpPr>
        <p:spPr>
          <a:xfrm>
            <a:off x="5165175" y="1228975"/>
            <a:ext cx="3532200" cy="240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p:txBody>
      </p:sp>
      <p:pic>
        <p:nvPicPr>
          <p:cNvPr id="99" name="Google Shape;99;p6"/>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00" name="Google Shape;100;p6"/>
          <p:cNvSpPr txBox="1"/>
          <p:nvPr>
            <p:ph idx="1" type="body"/>
          </p:nvPr>
        </p:nvSpPr>
        <p:spPr>
          <a:xfrm>
            <a:off x="614400" y="1228975"/>
            <a:ext cx="3532200" cy="967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1" name="Google Shape;101;p6"/>
          <p:cNvSpPr txBox="1"/>
          <p:nvPr>
            <p:ph type="title"/>
          </p:nvPr>
        </p:nvSpPr>
        <p:spPr>
          <a:xfrm>
            <a:off x="614400" y="692450"/>
            <a:ext cx="3604500" cy="47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580">
                <a:solidFill>
                  <a:srgbClr val="1C478A"/>
                </a:solidFill>
              </a:rPr>
              <a:t>VET IN SCHOOLS</a:t>
            </a:r>
            <a:endParaRPr b="1" sz="1779">
              <a:solidFill>
                <a:srgbClr val="1C478A"/>
              </a:solidFill>
            </a:endParaRPr>
          </a:p>
        </p:txBody>
      </p:sp>
      <p:sp>
        <p:nvSpPr>
          <p:cNvPr id="102" name="Google Shape;102;p6"/>
          <p:cNvSpPr txBox="1"/>
          <p:nvPr>
            <p:ph idx="1" type="body"/>
          </p:nvPr>
        </p:nvSpPr>
        <p:spPr>
          <a:xfrm>
            <a:off x="614400" y="2119000"/>
            <a:ext cx="3532200" cy="1914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i="1" lang="en-GB" sz="864">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i="1" lang="en-GB" sz="864">
                <a:solidFill>
                  <a:schemeClr val="dk1"/>
                </a:solidFill>
                <a:latin typeface="Helvetica Neue Light"/>
                <a:ea typeface="Helvetica Neue Light"/>
                <a:cs typeface="Helvetica Neue Light"/>
                <a:sym typeface="Helvetica Neue Light"/>
              </a:rPr>
              <a:t>NCVER 2022, VET in Schools 2021, NCVER, Adelaide.</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770"/>
              <a:buFont typeface="Arial"/>
              <a:buNone/>
            </a:pPr>
            <a:r>
              <a:t/>
            </a:r>
            <a:endParaRPr i="1" sz="765">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7"/>
          <p:cNvPicPr preferRelativeResize="0"/>
          <p:nvPr/>
        </p:nvPicPr>
        <p:blipFill rotWithShape="1">
          <a:blip r:embed="rId3">
            <a:alphaModFix/>
          </a:blip>
          <a:srcRect b="4285" l="27311" r="18487" t="4286"/>
          <a:stretch/>
        </p:blipFill>
        <p:spPr>
          <a:xfrm>
            <a:off x="4571999" y="0"/>
            <a:ext cx="4572001" cy="5143499"/>
          </a:xfrm>
          <a:prstGeom prst="rect">
            <a:avLst/>
          </a:prstGeom>
          <a:noFill/>
          <a:ln>
            <a:noFill/>
          </a:ln>
        </p:spPr>
      </p:pic>
      <p:pic>
        <p:nvPicPr>
          <p:cNvPr id="108" name="Google Shape;108;p7"/>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09" name="Google Shape;109;p7"/>
          <p:cNvSpPr txBox="1"/>
          <p:nvPr>
            <p:ph idx="1" type="body"/>
          </p:nvPr>
        </p:nvSpPr>
        <p:spPr>
          <a:xfrm>
            <a:off x="614400" y="1380675"/>
            <a:ext cx="3532200" cy="837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0" name="Google Shape;110;p7"/>
          <p:cNvSpPr txBox="1"/>
          <p:nvPr>
            <p:ph type="title"/>
          </p:nvPr>
        </p:nvSpPr>
        <p:spPr>
          <a:xfrm>
            <a:off x="614400" y="844150"/>
            <a:ext cx="3604500" cy="47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180">
                <a:solidFill>
                  <a:srgbClr val="1C478A"/>
                </a:solidFill>
              </a:rPr>
              <a:t>ATAR AND QCE CREDITS</a:t>
            </a:r>
            <a:endParaRPr b="1" sz="2180">
              <a:solidFill>
                <a:srgbClr val="1C478A"/>
              </a:solidFill>
            </a:endParaRPr>
          </a:p>
        </p:txBody>
      </p:sp>
      <p:sp>
        <p:nvSpPr>
          <p:cNvPr id="111" name="Google Shape;111;p7"/>
          <p:cNvSpPr txBox="1"/>
          <p:nvPr/>
        </p:nvSpPr>
        <p:spPr>
          <a:xfrm>
            <a:off x="629075" y="2593575"/>
            <a:ext cx="3474300" cy="16611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950" u="none" cap="none" strike="noStrike">
                <a:solidFill>
                  <a:schemeClr val="dk1"/>
                </a:solidFill>
                <a:latin typeface="Helvetica Neue"/>
                <a:ea typeface="Helvetica Neue"/>
                <a:cs typeface="Helvetica Neue"/>
                <a:sym typeface="Helvetica Neue"/>
              </a:rPr>
              <a:t>WHAT ARE QCE CREDITS?</a:t>
            </a:r>
            <a:endParaRPr b="1" i="0" sz="95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400"/>
              <a:buFont typeface="Arial"/>
              <a:buNone/>
            </a:pPr>
            <a:r>
              <a:t/>
            </a:r>
            <a:endParaRPr b="0" i="0" sz="95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50"/>
              <a:buFont typeface="Arial"/>
              <a:buNone/>
            </a:pPr>
            <a:r>
              <a:rPr b="0" i="0" lang="en-GB" sz="850" u="none" cap="none" strike="noStrike">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b="0" i="0" sz="850" u="none" cap="none" strike="noStrik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8"/>
          <p:cNvSpPr txBox="1"/>
          <p:nvPr>
            <p:ph idx="1" type="body"/>
          </p:nvPr>
        </p:nvSpPr>
        <p:spPr>
          <a:xfrm>
            <a:off x="5157950" y="844150"/>
            <a:ext cx="3214800" cy="2731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358"/>
              <a:buFont typeface="Arial"/>
              <a:buNone/>
            </a:pPr>
            <a:r>
              <a:rPr b="1" lang="en-GB" sz="950">
                <a:solidFill>
                  <a:schemeClr val="lt1"/>
                </a:solidFill>
              </a:rPr>
              <a:t>The Binnacle Lounge provides:</a:t>
            </a:r>
            <a:endParaRPr b="1" sz="950">
              <a:solidFill>
                <a:schemeClr val="lt1"/>
              </a:solidFill>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p:txBody>
      </p:sp>
      <p:pic>
        <p:nvPicPr>
          <p:cNvPr id="118" name="Google Shape;118;p8"/>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19" name="Google Shape;119;p8"/>
          <p:cNvSpPr txBox="1"/>
          <p:nvPr>
            <p:ph idx="1" type="body"/>
          </p:nvPr>
        </p:nvSpPr>
        <p:spPr>
          <a:xfrm>
            <a:off x="614400" y="1423125"/>
            <a:ext cx="3532200" cy="1372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were proud to celebrate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20" name="Google Shape;120;p8"/>
          <p:cNvSpPr txBox="1"/>
          <p:nvPr>
            <p:ph type="title"/>
          </p:nvPr>
        </p:nvSpPr>
        <p:spPr>
          <a:xfrm>
            <a:off x="614400" y="656325"/>
            <a:ext cx="3604500" cy="76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180">
                <a:solidFill>
                  <a:srgbClr val="1C478A"/>
                </a:solidFill>
              </a:rPr>
              <a:t>BINNACLE LOUNGE</a:t>
            </a:r>
            <a:endParaRPr b="1" sz="2180">
              <a:solidFill>
                <a:srgbClr val="1C478A"/>
              </a:solidFill>
            </a:endParaRPr>
          </a:p>
          <a:p>
            <a:pPr indent="0" lvl="0" marL="0" rtl="0" algn="l">
              <a:lnSpc>
                <a:spcPct val="100000"/>
              </a:lnSpc>
              <a:spcBef>
                <a:spcPts val="0"/>
              </a:spcBef>
              <a:spcAft>
                <a:spcPts val="0"/>
              </a:spcAft>
              <a:buSzPts val="1100"/>
              <a:buNone/>
            </a:pPr>
            <a:r>
              <a:rPr b="1" lang="en-GB" sz="1380">
                <a:solidFill>
                  <a:srgbClr val="1C478A"/>
                </a:solidFill>
              </a:rPr>
              <a:t>(LEARNING MANAGEMENT SYSTEM)</a:t>
            </a:r>
            <a:endParaRPr b="1" sz="1380">
              <a:solidFill>
                <a:srgbClr val="1C478A"/>
              </a:solidFill>
            </a:endParaRPr>
          </a:p>
        </p:txBody>
      </p:sp>
      <p:pic>
        <p:nvPicPr>
          <p:cNvPr id="121" name="Google Shape;121;p8"/>
          <p:cNvPicPr preferRelativeResize="0"/>
          <p:nvPr/>
        </p:nvPicPr>
        <p:blipFill rotWithShape="1">
          <a:blip r:embed="rId4">
            <a:alphaModFix/>
          </a:blip>
          <a:srcRect b="26082" l="0" r="0" t="14531"/>
          <a:stretch/>
        </p:blipFill>
        <p:spPr>
          <a:xfrm>
            <a:off x="984613" y="2923900"/>
            <a:ext cx="2683125" cy="1593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9"/>
          <p:cNvSpPr txBox="1"/>
          <p:nvPr>
            <p:ph idx="4294967295" type="title"/>
          </p:nvPr>
        </p:nvSpPr>
        <p:spPr>
          <a:xfrm>
            <a:off x="1062300" y="1748175"/>
            <a:ext cx="7019400" cy="138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SIS20122 Certificate II in Sport and Recreation</a:t>
            </a:r>
            <a:endParaRPr b="1" sz="4300">
              <a:solidFill>
                <a:schemeClr val="lt1"/>
              </a:solidFill>
            </a:endParaRPr>
          </a:p>
        </p:txBody>
      </p:sp>
      <p:pic>
        <p:nvPicPr>
          <p:cNvPr id="127" name="Google Shape;127;p9"/>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128" name="Google Shape;128;p9"/>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