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5143500" type="screen16x9"/>
  <p:notesSz cx="6858000" cy="9144000"/>
  <p:embeddedFontLst>
    <p:embeddedFont>
      <p:font typeface="Calibri" panose="020F0502020204030204" pitchFamily="34" charset="0"/>
      <p:regular r:id="rId52"/>
      <p:bold r:id="rId53"/>
      <p:italic r:id="rId54"/>
      <p:boldItalic r:id="rId55"/>
    </p:embeddedFont>
    <p:embeddedFont>
      <p:font typeface="Helvetica Neue" panose="02000503000000020004" pitchFamily="2" charset="0"/>
      <p:regular r:id="rId56"/>
      <p:bold r:id="rId57"/>
      <p:italic r:id="rId58"/>
      <p:boldItalic r:id="rId59"/>
    </p:embeddedFont>
    <p:embeddedFont>
      <p:font typeface="Helvetica Neue Light" panose="02000403000000020004"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2D385B-3E23-4C99-8967-585ADCF9F31C}">
  <a:tblStyle styleId="{D02D385B-3E23-4C99-8967-585ADCF9F3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68"/>
  </p:normalViewPr>
  <p:slideViewPr>
    <p:cSldViewPr snapToGrid="0">
      <p:cViewPr varScale="1">
        <p:scale>
          <a:sx n="158" d="100"/>
          <a:sy n="158" d="100"/>
        </p:scale>
        <p:origin x="56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44b5a95e8c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44b5a95e8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22b20c776a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22b20c776a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22b20c776a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22b20c776a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53ceab08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253ceab08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53ceab08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253ceab08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22b20c776a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22b20c776a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22b20c776a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22b20c776a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22b20c776a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22b20c776a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22b20c776a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22b20c776a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2551e6d12f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2551e6d12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253ceab08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253ceab08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2b20c776a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2b20c776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2551e6d12f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2551e6d12f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2551e6d12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2551e6d12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22b20c776a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22b20c776a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22b20c776a_0_4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22b20c776a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23ec9b1f7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23ec9b1f7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23ec9b1f7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23ec9b1f7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253ceab08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253ceab08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2551e6d12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2551e6d12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2551e6d12f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2551e6d12f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23ec9b1f7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23ec9b1f7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2b20c776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2b20c776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23ec9b1f7f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23ec9b1f7f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23ec9b1f7f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23ec9b1f7f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23ec9b1f7f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23ec9b1f7f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2551e6d12f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22551e6d12f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256866ddd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256866ddd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2551e6d12f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22551e6d12f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2551e6d12f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2551e6d12f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23ec9b1f7f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223ec9b1f7f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23ec9b1f7f_0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223ec9b1f7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23ec9b1f7f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223ec9b1f7f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44b5a95e8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44b5a95e8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2551e6d12f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2551e6d12f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2551e6d12f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22551e6d12f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2551e6d12f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2551e6d12f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2551e6d12f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22551e6d12f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2551e6d12f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22551e6d12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22551e6d12f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22551e6d12f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22551e6d12f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22551e6d12f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2551e6d12f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g22551e6d12f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24839f04156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24839f04156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44b5a95e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g244b5a95e8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4839f0415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24839f0415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4a7de8d39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4a7de8d39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22b20c776a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22b20c776a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22b20c776a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22b20c776a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22b20c776a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22b20c776a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5200"/>
              <a:buNone/>
              <a:defRPr sz="5200" b="1">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1pPr>
            <a:lvl2pPr lvl="1">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2pPr>
            <a:lvl3pPr lvl="2">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3pPr>
            <a:lvl4pPr lvl="3">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4pPr>
            <a:lvl5pPr lvl="4">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5pPr>
            <a:lvl6pPr lvl="5">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6pPr>
            <a:lvl7pPr lvl="6">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7pPr>
            <a:lvl8pPr lvl="7">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8pPr>
            <a:lvl9pPr lvl="8">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Helvetica Neue"/>
              <a:buChar char="●"/>
              <a:defRPr sz="1800">
                <a:solidFill>
                  <a:schemeClr val="dk2"/>
                </a:solidFill>
                <a:latin typeface="Helvetica Neue"/>
                <a:ea typeface="Helvetica Neue"/>
                <a:cs typeface="Helvetica Neue"/>
                <a:sym typeface="Helvetica Neue"/>
              </a:defRPr>
            </a:lvl1pPr>
            <a:lvl2pPr marL="914400" lvl="1"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2pPr>
            <a:lvl3pPr marL="1371600" lvl="2"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3pPr>
            <a:lvl4pPr marL="1828800" lvl="3"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4pPr>
            <a:lvl5pPr marL="2286000" lvl="4"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5pPr>
            <a:lvl6pPr marL="2743200" lvl="5"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6pPr>
            <a:lvl7pPr marL="3200400" lvl="6"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7pPr>
            <a:lvl8pPr marL="3657600" lvl="7"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8pPr>
            <a:lvl9pPr marL="4114800" lvl="8"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SzPts val="1018"/>
              <a:buNone/>
              <a:defRPr sz="625">
                <a:solidFill>
                  <a:srgbClr val="EFEFEF"/>
                </a:solidFill>
                <a:latin typeface="Helvetica Neue"/>
                <a:ea typeface="Helvetica Neue"/>
                <a:cs typeface="Helvetica Neue"/>
                <a:sym typeface="Helvetica Neue"/>
              </a:defRPr>
            </a:lvl1pPr>
            <a:lvl2pPr lvl="1" algn="r" rtl="0">
              <a:buSzPts val="1018"/>
              <a:buNone/>
              <a:defRPr sz="625">
                <a:solidFill>
                  <a:srgbClr val="EFEFEF"/>
                </a:solidFill>
                <a:latin typeface="Helvetica Neue"/>
                <a:ea typeface="Helvetica Neue"/>
                <a:cs typeface="Helvetica Neue"/>
                <a:sym typeface="Helvetica Neue"/>
              </a:defRPr>
            </a:lvl2pPr>
            <a:lvl3pPr lvl="2" algn="r" rtl="0">
              <a:buSzPts val="1018"/>
              <a:buNone/>
              <a:defRPr sz="625">
                <a:solidFill>
                  <a:srgbClr val="EFEFEF"/>
                </a:solidFill>
                <a:latin typeface="Helvetica Neue"/>
                <a:ea typeface="Helvetica Neue"/>
                <a:cs typeface="Helvetica Neue"/>
                <a:sym typeface="Helvetica Neue"/>
              </a:defRPr>
            </a:lvl3pPr>
            <a:lvl4pPr lvl="3" algn="r" rtl="0">
              <a:buSzPts val="1018"/>
              <a:buNone/>
              <a:defRPr sz="625">
                <a:solidFill>
                  <a:srgbClr val="EFEFEF"/>
                </a:solidFill>
                <a:latin typeface="Helvetica Neue"/>
                <a:ea typeface="Helvetica Neue"/>
                <a:cs typeface="Helvetica Neue"/>
                <a:sym typeface="Helvetica Neue"/>
              </a:defRPr>
            </a:lvl4pPr>
            <a:lvl5pPr lvl="4" algn="r" rtl="0">
              <a:buSzPts val="1018"/>
              <a:buNone/>
              <a:defRPr sz="625">
                <a:solidFill>
                  <a:srgbClr val="EFEFEF"/>
                </a:solidFill>
                <a:latin typeface="Helvetica Neue"/>
                <a:ea typeface="Helvetica Neue"/>
                <a:cs typeface="Helvetica Neue"/>
                <a:sym typeface="Helvetica Neue"/>
              </a:defRPr>
            </a:lvl5pPr>
            <a:lvl6pPr lvl="5" algn="r" rtl="0">
              <a:buSzPts val="1018"/>
              <a:buNone/>
              <a:defRPr sz="625">
                <a:solidFill>
                  <a:srgbClr val="EFEFEF"/>
                </a:solidFill>
                <a:latin typeface="Helvetica Neue"/>
                <a:ea typeface="Helvetica Neue"/>
                <a:cs typeface="Helvetica Neue"/>
                <a:sym typeface="Helvetica Neue"/>
              </a:defRPr>
            </a:lvl6pPr>
            <a:lvl7pPr lvl="6" algn="r" rtl="0">
              <a:buSzPts val="1018"/>
              <a:buNone/>
              <a:defRPr sz="625">
                <a:solidFill>
                  <a:srgbClr val="EFEFEF"/>
                </a:solidFill>
                <a:latin typeface="Helvetica Neue"/>
                <a:ea typeface="Helvetica Neue"/>
                <a:cs typeface="Helvetica Neue"/>
                <a:sym typeface="Helvetica Neue"/>
              </a:defRPr>
            </a:lvl7pPr>
            <a:lvl8pPr lvl="7" algn="r" rtl="0">
              <a:buSzPts val="1018"/>
              <a:buNone/>
              <a:defRPr sz="625">
                <a:solidFill>
                  <a:srgbClr val="EFEFEF"/>
                </a:solidFill>
                <a:latin typeface="Helvetica Neue"/>
                <a:ea typeface="Helvetica Neue"/>
                <a:cs typeface="Helvetica Neue"/>
                <a:sym typeface="Helvetica Neue"/>
              </a:defRPr>
            </a:lvl8pPr>
            <a:lvl9pPr lvl="8" algn="r" rtl="0">
              <a:buSzPts val="1018"/>
              <a:buNone/>
              <a:defRPr sz="625">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linkedin.com/company/binnacle-training-college" TargetMode="External"/><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acebook.com/binnacleRTO/" TargetMode="External"/><Relationship Id="rId11" Type="http://schemas.openxmlformats.org/officeDocument/2006/relationships/image" Target="../media/image6.png"/><Relationship Id="rId5" Type="http://schemas.openxmlformats.org/officeDocument/2006/relationships/hyperlink" Target="mailto:admin@binnacletraining.com.au" TargetMode="External"/><Relationship Id="rId10" Type="http://schemas.openxmlformats.org/officeDocument/2006/relationships/hyperlink" Target="https://www.instagram.com/binnacletraining_rtocode31319" TargetMode="External"/><Relationship Id="rId4" Type="http://schemas.openxmlformats.org/officeDocument/2006/relationships/image" Target="../media/image3.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admin@binnacletraining.com.au" TargetMode="External"/><Relationship Id="rId5" Type="http://schemas.openxmlformats.org/officeDocument/2006/relationships/image" Target="../media/image3.png"/><Relationship Id="rId4" Type="http://schemas.openxmlformats.org/officeDocument/2006/relationships/hyperlink" Target="https://www.binnacletraining.com.au/for-schools/program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www.binnacletraining.com.au/binnacle-boss/" TargetMode="External"/><Relationship Id="rId5" Type="http://schemas.openxmlformats.org/officeDocument/2006/relationships/image" Target="../media/image27.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s://www.binnacletraining.com.au/for-schools/programs/" TargetMode="External"/><Relationship Id="rId5" Type="http://schemas.openxmlformats.org/officeDocument/2006/relationships/image" Target="../media/image33.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jpg"/><Relationship Id="rId7" Type="http://schemas.openxmlformats.org/officeDocument/2006/relationships/hyperlink" Target="https://www.linkedin.com/company/binnacle-training-college" TargetMode="External"/><Relationship Id="rId2" Type="http://schemas.openxmlformats.org/officeDocument/2006/relationships/notesSlide" Target="../notesSlides/notesSlide49.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hyperlink" Target="https://www.facebook.com/binnacleRTO/"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instagram.com/binnacletraining_rtocode3131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60075" y="926650"/>
            <a:ext cx="6040500" cy="2052600"/>
          </a:xfrm>
          <a:prstGeom prst="rect">
            <a:avLst/>
          </a:prstGeom>
        </p:spPr>
        <p:txBody>
          <a:bodyPr spcFirstLastPara="1" wrap="square" lIns="91425" tIns="91425" rIns="91425" bIns="91425" anchor="b" anchorCtr="0">
            <a:noAutofit/>
          </a:bodyPr>
          <a:lstStyle/>
          <a:p>
            <a:pPr marL="0" lvl="0" indent="0" algn="l" rtl="0">
              <a:lnSpc>
                <a:spcPct val="80000"/>
              </a:lnSpc>
              <a:spcBef>
                <a:spcPts val="0"/>
              </a:spcBef>
              <a:spcAft>
                <a:spcPts val="0"/>
              </a:spcAft>
              <a:buNone/>
            </a:pPr>
            <a:r>
              <a:rPr lang="en-GB" sz="7800"/>
              <a:t>BUSINESS &amp; TOURISM</a:t>
            </a:r>
            <a:endParaRPr sz="7800"/>
          </a:p>
        </p:txBody>
      </p:sp>
      <p:pic>
        <p:nvPicPr>
          <p:cNvPr id="55" name="Google Shape;55;p13"/>
          <p:cNvPicPr preferRelativeResize="0"/>
          <p:nvPr/>
        </p:nvPicPr>
        <p:blipFill>
          <a:blip r:embed="rId4">
            <a:alphaModFix/>
          </a:blip>
          <a:stretch>
            <a:fillRect/>
          </a:stretch>
        </p:blipFill>
        <p:spPr>
          <a:xfrm>
            <a:off x="7240697" y="4165502"/>
            <a:ext cx="1506976" cy="549899"/>
          </a:xfrm>
          <a:prstGeom prst="rect">
            <a:avLst/>
          </a:prstGeom>
          <a:noFill/>
          <a:ln>
            <a:noFill/>
          </a:ln>
        </p:spPr>
      </p:pic>
      <p:sp>
        <p:nvSpPr>
          <p:cNvPr id="56" name="Google Shape;56;p13"/>
          <p:cNvSpPr txBox="1">
            <a:spLocks noGrp="1"/>
          </p:cNvSpPr>
          <p:nvPr>
            <p:ph type="subTitle" idx="1"/>
          </p:nvPr>
        </p:nvSpPr>
        <p:spPr>
          <a:xfrm>
            <a:off x="400700" y="4146550"/>
            <a:ext cx="2201400" cy="723600"/>
          </a:xfrm>
          <a:prstGeom prst="rect">
            <a:avLst/>
          </a:prstGeom>
        </p:spPr>
        <p:txBody>
          <a:bodyPr spcFirstLastPara="1" wrap="square" lIns="91425" tIns="91425" rIns="91425" bIns="91425" anchor="t" anchorCtr="0">
            <a:normAutofit lnSpcReduction="10000"/>
          </a:bodyPr>
          <a:lstStyle/>
          <a:p>
            <a:pPr marL="0" lvl="0" indent="0" algn="l" rtl="0">
              <a:lnSpc>
                <a:spcPct val="130000"/>
              </a:lnSpc>
              <a:spcBef>
                <a:spcPts val="0"/>
              </a:spcBef>
              <a:spcAft>
                <a:spcPts val="0"/>
              </a:spcAft>
              <a:buSzPts val="789"/>
              <a:buNone/>
            </a:pPr>
            <a:r>
              <a:rPr lang="en-GB" sz="910">
                <a:solidFill>
                  <a:schemeClr val="lt1"/>
                </a:solidFill>
              </a:rPr>
              <a:t>1300 303 715</a:t>
            </a:r>
            <a:endParaRPr sz="910">
              <a:solidFill>
                <a:schemeClr val="lt1"/>
              </a:solidFill>
            </a:endParaRPr>
          </a:p>
          <a:p>
            <a:pPr marL="0" lvl="0" indent="0" algn="l" rtl="0">
              <a:lnSpc>
                <a:spcPct val="130000"/>
              </a:lnSpc>
              <a:spcBef>
                <a:spcPts val="0"/>
              </a:spcBef>
              <a:spcAft>
                <a:spcPts val="0"/>
              </a:spcAft>
              <a:buSzPts val="789"/>
              <a:buNone/>
            </a:pPr>
            <a:r>
              <a:rPr lang="en-GB" sz="910">
                <a:solidFill>
                  <a:schemeClr val="lt1"/>
                </a:solidFill>
                <a:uFill>
                  <a:noFill/>
                </a:uFill>
                <a:hlinkClick r:id="rId5">
                  <a:extLst>
                    <a:ext uri="{A12FA001-AC4F-418D-AE19-62706E023703}">
                      <ahyp:hlinkClr xmlns:ahyp="http://schemas.microsoft.com/office/drawing/2018/hyperlinkcolor" val="tx"/>
                    </a:ext>
                  </a:extLst>
                </a:hlinkClick>
              </a:rPr>
              <a:t>admin@binnacletraining.com.au</a:t>
            </a:r>
            <a:endParaRPr sz="910">
              <a:solidFill>
                <a:schemeClr val="lt1"/>
              </a:solidFill>
            </a:endParaRPr>
          </a:p>
          <a:p>
            <a:pPr marL="0" lvl="0" indent="0" algn="l" rtl="0">
              <a:lnSpc>
                <a:spcPct val="130000"/>
              </a:lnSpc>
              <a:spcBef>
                <a:spcPts val="0"/>
              </a:spcBef>
              <a:spcAft>
                <a:spcPts val="0"/>
              </a:spcAft>
              <a:buSzPts val="789"/>
              <a:buNone/>
            </a:pPr>
            <a:r>
              <a:rPr lang="en-GB" sz="910">
                <a:solidFill>
                  <a:schemeClr val="lt1"/>
                </a:solidFill>
              </a:rPr>
              <a:t>binnacletraining.com.au</a:t>
            </a:r>
            <a:endParaRPr sz="910">
              <a:solidFill>
                <a:schemeClr val="lt1"/>
              </a:solidFill>
            </a:endParaRPr>
          </a:p>
        </p:txBody>
      </p:sp>
      <p:sp>
        <p:nvSpPr>
          <p:cNvPr id="57" name="Google Shape;57;p13"/>
          <p:cNvSpPr/>
          <p:nvPr/>
        </p:nvSpPr>
        <p:spPr>
          <a:xfrm>
            <a:off x="491675" y="572925"/>
            <a:ext cx="3774759" cy="220725"/>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2024 COURSE OFFERINGS</a:t>
            </a:r>
          </a:p>
        </p:txBody>
      </p:sp>
      <p:pic>
        <p:nvPicPr>
          <p:cNvPr id="58" name="Google Shape;58;p13">
            <a:hlinkClick r:id="rId6"/>
          </p:cNvPr>
          <p:cNvPicPr preferRelativeResize="0"/>
          <p:nvPr/>
        </p:nvPicPr>
        <p:blipFill rotWithShape="1">
          <a:blip r:embed="rId7">
            <a:alphaModFix/>
          </a:blip>
          <a:srcRect/>
          <a:stretch/>
        </p:blipFill>
        <p:spPr>
          <a:xfrm>
            <a:off x="491670" y="3878537"/>
            <a:ext cx="197150" cy="202223"/>
          </a:xfrm>
          <a:prstGeom prst="rect">
            <a:avLst/>
          </a:prstGeom>
          <a:noFill/>
          <a:ln>
            <a:noFill/>
          </a:ln>
        </p:spPr>
      </p:pic>
      <p:pic>
        <p:nvPicPr>
          <p:cNvPr id="59" name="Google Shape;59;p13">
            <a:hlinkClick r:id="rId8"/>
          </p:cNvPr>
          <p:cNvPicPr preferRelativeResize="0"/>
          <p:nvPr/>
        </p:nvPicPr>
        <p:blipFill rotWithShape="1">
          <a:blip r:embed="rId9">
            <a:alphaModFix/>
          </a:blip>
          <a:srcRect/>
          <a:stretch/>
        </p:blipFill>
        <p:spPr>
          <a:xfrm>
            <a:off x="739261" y="3878539"/>
            <a:ext cx="197150" cy="202223"/>
          </a:xfrm>
          <a:prstGeom prst="rect">
            <a:avLst/>
          </a:prstGeom>
          <a:noFill/>
          <a:ln>
            <a:noFill/>
          </a:ln>
        </p:spPr>
      </p:pic>
      <p:pic>
        <p:nvPicPr>
          <p:cNvPr id="60" name="Google Shape;60;p13">
            <a:hlinkClick r:id="rId10"/>
          </p:cNvPr>
          <p:cNvPicPr preferRelativeResize="0"/>
          <p:nvPr/>
        </p:nvPicPr>
        <p:blipFill rotWithShape="1">
          <a:blip r:embed="rId11">
            <a:alphaModFix/>
          </a:blip>
          <a:srcRect/>
          <a:stretch/>
        </p:blipFill>
        <p:spPr>
          <a:xfrm>
            <a:off x="986870" y="3878539"/>
            <a:ext cx="197150" cy="20222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2"/>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147" name="Google Shape;147;p22"/>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148" name="Google Shape;148;p22"/>
          <p:cNvSpPr txBox="1">
            <a:spLocks noGrp="1"/>
          </p:cNvSpPr>
          <p:nvPr>
            <p:ph type="body" idx="1"/>
          </p:nvPr>
        </p:nvSpPr>
        <p:spPr>
          <a:xfrm>
            <a:off x="317025" y="1510950"/>
            <a:ext cx="3887400" cy="26862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Students participate in the delivery of a range of project based activities and programs within their school community. </a:t>
            </a: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0"/>
              </a:spcBef>
              <a:spcAft>
                <a:spcPts val="0"/>
              </a:spcAft>
              <a:buClr>
                <a:schemeClr val="dk1"/>
              </a:buClr>
              <a:buSzPts val="1100"/>
              <a:buFont typeface="Arial"/>
              <a:buNone/>
            </a:pP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Graduates will be competent in a range of essential business skills including; self awareness/personal effectiveness, effective communication techniques, critical thinking and problem solving, time management, team work, workplace health and safety and participating in sustainable work practices.</a:t>
            </a: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0"/>
              </a:spcBef>
              <a:spcAft>
                <a:spcPts val="0"/>
              </a:spcAft>
              <a:buClr>
                <a:schemeClr val="dk1"/>
              </a:buClr>
              <a:buSzPts val="1100"/>
              <a:buFont typeface="Arial"/>
              <a:buNone/>
            </a:pP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An excellent work readiness program where students develop a range of essential workplace skills.</a:t>
            </a:r>
            <a:endParaRPr sz="1200">
              <a:solidFill>
                <a:schemeClr val="lt1"/>
              </a:solidFill>
              <a:latin typeface="Helvetica Neue Light"/>
              <a:ea typeface="Helvetica Neue Light"/>
              <a:cs typeface="Helvetica Neue Light"/>
              <a:sym typeface="Helvetica Neue Light"/>
            </a:endParaRPr>
          </a:p>
        </p:txBody>
      </p:sp>
      <p:sp>
        <p:nvSpPr>
          <p:cNvPr id="149" name="Google Shape;149;p22"/>
          <p:cNvSpPr txBox="1">
            <a:spLocks noGrp="1"/>
          </p:cNvSpPr>
          <p:nvPr>
            <p:ph type="title"/>
          </p:nvPr>
        </p:nvSpPr>
        <p:spPr>
          <a:xfrm>
            <a:off x="317025" y="609575"/>
            <a:ext cx="36045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BSB20120 Certificate II in Workplace Skills</a:t>
            </a:r>
            <a:endParaRPr sz="2180" b="1">
              <a:solidFill>
                <a:schemeClr val="lt1"/>
              </a:solidFill>
            </a:endParaRPr>
          </a:p>
        </p:txBody>
      </p:sp>
      <p:graphicFrame>
        <p:nvGraphicFramePr>
          <p:cNvPr id="150" name="Google Shape;150;p22"/>
          <p:cNvGraphicFramePr/>
          <p:nvPr/>
        </p:nvGraphicFramePr>
        <p:xfrm>
          <a:off x="4890450" y="593263"/>
          <a:ext cx="3949625" cy="3634820"/>
        </p:xfrm>
        <a:graphic>
          <a:graphicData uri="http://schemas.openxmlformats.org/drawingml/2006/table">
            <a:tbl>
              <a:tblPr>
                <a:noFill/>
                <a:tableStyleId>{D02D385B-3E23-4C99-8967-585ADCF9F31C}</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6355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1-Year Format</a:t>
                      </a:r>
                      <a:r>
                        <a:rPr lang="en-GB" sz="900" u="none" strike="noStrike" cap="none">
                          <a:latin typeface="Helvetica Neue"/>
                          <a:ea typeface="Helvetica Neue"/>
                          <a:cs typeface="Helvetica Neue"/>
                          <a:sym typeface="Helvetica Neue"/>
                        </a:rPr>
                        <a:t> </a:t>
                      </a:r>
                      <a:r>
                        <a:rPr lang="en-GB" sz="900" b="1" u="none" strike="noStrike" cap="none">
                          <a:latin typeface="Helvetica Neue"/>
                          <a:ea typeface="Helvetica Neue"/>
                          <a:cs typeface="Helvetica Neue"/>
                          <a:sym typeface="Helvetica Neue"/>
                        </a:rPr>
                        <a:t>(4 Terms)</a:t>
                      </a:r>
                      <a:endParaRPr sz="900" b="1"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i="1">
                          <a:latin typeface="Helvetica Neue"/>
                          <a:ea typeface="Helvetica Neue"/>
                          <a:cs typeface="Helvetica Neue"/>
                          <a:sym typeface="Helvetica Neue"/>
                        </a:rPr>
                        <a:t>*Packaged as a 4-Term Format however can be delivered over 2-Years</a:t>
                      </a:r>
                      <a:endParaRPr sz="900" i="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10</a:t>
                      </a:r>
                      <a:r>
                        <a:rPr lang="en-GB" sz="900" u="none" strike="noStrike" cap="none">
                          <a:latin typeface="Helvetica Neue"/>
                          <a:ea typeface="Helvetica Neue"/>
                          <a:cs typeface="Helvetica Neue"/>
                          <a:sym typeface="Helvetica Neue"/>
                        </a:rPr>
                        <a:t> (5 Core units, 5 Elective units)</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a:latin typeface="Helvetica Neue"/>
                          <a:ea typeface="Helvetica Neue"/>
                          <a:cs typeface="Helvetica Neue"/>
                          <a:sym typeface="Helvetica Neue"/>
                        </a:rPr>
                        <a:t>Year 10</a:t>
                      </a:r>
                      <a:r>
                        <a:rPr lang="en-GB" sz="900">
                          <a:latin typeface="Helvetica Neue"/>
                          <a:ea typeface="Helvetica Neue"/>
                          <a:cs typeface="Helvetica Neue"/>
                          <a:sym typeface="Helvetica Neue"/>
                        </a:rPr>
                        <a:t> (or Year 11 or 12)</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a:latin typeface="Helvetica Neue"/>
                          <a:ea typeface="Helvetica Neue"/>
                          <a:cs typeface="Helvetica Neue"/>
                          <a:sym typeface="Helvetica Neue"/>
                        </a:rPr>
                        <a:t>Combination of classroom and project-based learning, online learning (self-study) and practical work-related experience</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$225.00 per person</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Maximum 4 QCE Credits</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51" name="Google Shape;151;p22"/>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BSB20120 Certificate II in Workplace Skills</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p:nvPr/>
        </p:nvSpPr>
        <p:spPr>
          <a:xfrm>
            <a:off x="407280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58" name="Google Shape;158;p23"/>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600">
                <a:solidFill>
                  <a:srgbClr val="999999"/>
                </a:solidFill>
                <a:latin typeface="Helvetica Neue"/>
                <a:ea typeface="Helvetica Neue"/>
                <a:cs typeface="Helvetica Neue"/>
                <a:sym typeface="Helvetica Neue"/>
              </a:rPr>
              <a:t>2024 Business &amp; Tourism Course Offerings</a:t>
            </a:r>
            <a:endParaRPr sz="600">
              <a:solidFill>
                <a:srgbClr val="999999"/>
              </a:solidFill>
              <a:latin typeface="Helvetica Neue"/>
              <a:ea typeface="Helvetica Neue"/>
              <a:cs typeface="Helvetica Neue"/>
              <a:sym typeface="Helvetica Neue"/>
            </a:endParaRPr>
          </a:p>
        </p:txBody>
      </p:sp>
      <p:pic>
        <p:nvPicPr>
          <p:cNvPr id="159" name="Google Shape;159;p23"/>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60" name="Google Shape;160;p23"/>
          <p:cNvSpPr txBox="1">
            <a:spLocks noGrp="1"/>
          </p:cNvSpPr>
          <p:nvPr>
            <p:ph type="body" idx="1"/>
          </p:nvPr>
        </p:nvSpPr>
        <p:spPr>
          <a:xfrm>
            <a:off x="4979625" y="2631625"/>
            <a:ext cx="3670500" cy="1245300"/>
          </a:xfrm>
          <a:prstGeom prst="rect">
            <a:avLst/>
          </a:prstGeom>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a:solidFill>
                  <a:schemeClr val="lt1"/>
                </a:solidFill>
              </a:rPr>
              <a:t>BSB20120 Certificate II in Workplace Skills</a:t>
            </a:r>
            <a:br>
              <a:rPr lang="en-GB" sz="1200">
                <a:solidFill>
                  <a:schemeClr val="lt1"/>
                </a:solidFill>
              </a:rPr>
            </a:br>
            <a:r>
              <a:rPr lang="en-GB" sz="1200">
                <a:solidFill>
                  <a:schemeClr val="lt1"/>
                </a:solidFill>
              </a:rPr>
              <a:t>(max. 4 QCE Credits)</a:t>
            </a:r>
            <a:endParaRPr sz="1200">
              <a:solidFill>
                <a:schemeClr val="lt1"/>
              </a:solidFill>
            </a:endParaRPr>
          </a:p>
          <a:p>
            <a:pPr marL="457200" lvl="0" indent="-304800" algn="l" rtl="0">
              <a:lnSpc>
                <a:spcPct val="110000"/>
              </a:lnSpc>
              <a:spcBef>
                <a:spcPts val="1000"/>
              </a:spcBef>
              <a:spcAft>
                <a:spcPts val="1000"/>
              </a:spcAft>
              <a:buClr>
                <a:schemeClr val="lt1"/>
              </a:buClr>
              <a:buSzPts val="1200"/>
              <a:buChar char="●"/>
            </a:pPr>
            <a:r>
              <a:rPr lang="en-GB" sz="1200">
                <a:solidFill>
                  <a:schemeClr val="lt1"/>
                </a:solidFill>
              </a:rPr>
              <a:t>A range of career pathway options including pathway into BSB30120 Certificate III in Business</a:t>
            </a:r>
            <a:endParaRPr sz="1200">
              <a:solidFill>
                <a:schemeClr val="lt1"/>
              </a:solidFill>
            </a:endParaRPr>
          </a:p>
        </p:txBody>
      </p:sp>
      <p:sp>
        <p:nvSpPr>
          <p:cNvPr id="161" name="Google Shape;161;p23"/>
          <p:cNvSpPr txBox="1">
            <a:spLocks noGrp="1"/>
          </p:cNvSpPr>
          <p:nvPr>
            <p:ph type="title"/>
          </p:nvPr>
        </p:nvSpPr>
        <p:spPr>
          <a:xfrm>
            <a:off x="5092125" y="1632675"/>
            <a:ext cx="34455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sp>
        <p:nvSpPr>
          <p:cNvPr id="162" name="Google Shape;162;p23"/>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BSB20120 Certificate II in Workplace Skills</a:t>
            </a:r>
            <a:endParaRPr sz="600">
              <a:solidFill>
                <a:srgbClr val="EFEFEF"/>
              </a:solidFill>
              <a:latin typeface="Helvetica Neue"/>
              <a:ea typeface="Helvetica Neue"/>
              <a:cs typeface="Helvetica Neue"/>
              <a:sym typeface="Helvetica Neue"/>
            </a:endParaRPr>
          </a:p>
        </p:txBody>
      </p:sp>
      <p:pic>
        <p:nvPicPr>
          <p:cNvPr id="163" name="Google Shape;163;p23"/>
          <p:cNvPicPr preferRelativeResize="0"/>
          <p:nvPr/>
        </p:nvPicPr>
        <p:blipFill rotWithShape="1">
          <a:blip r:embed="rId4">
            <a:alphaModFix/>
          </a:blip>
          <a:srcRect t="12478" b="12485"/>
          <a:stretch/>
        </p:blipFill>
        <p:spPr>
          <a:xfrm>
            <a:off x="0" y="-2725"/>
            <a:ext cx="4571999" cy="5143501"/>
          </a:xfrm>
          <a:prstGeom prst="rect">
            <a:avLst/>
          </a:prstGeom>
          <a:noFill/>
          <a:ln>
            <a:noFill/>
          </a:ln>
        </p:spPr>
      </p:pic>
      <p:pic>
        <p:nvPicPr>
          <p:cNvPr id="164" name="Google Shape;164;p23"/>
          <p:cNvPicPr preferRelativeResize="0"/>
          <p:nvPr/>
        </p:nvPicPr>
        <p:blipFill rotWithShape="1">
          <a:blip r:embed="rId5">
            <a:alphaModFix/>
          </a:blip>
          <a:srcRect/>
          <a:stretch/>
        </p:blipFill>
        <p:spPr>
          <a:xfrm>
            <a:off x="202300" y="4645526"/>
            <a:ext cx="888525" cy="3242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238475" y="2726025"/>
            <a:ext cx="1668600" cy="464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1200">
                <a:solidFill>
                  <a:schemeClr val="lt1"/>
                </a:solidFill>
              </a:rPr>
              <a:t>BSB20120 Certificate II in Workplace Skills</a:t>
            </a:r>
            <a:endParaRPr sz="1200">
              <a:solidFill>
                <a:schemeClr val="lt1"/>
              </a:solidFill>
            </a:endParaRPr>
          </a:p>
        </p:txBody>
      </p:sp>
      <p:pic>
        <p:nvPicPr>
          <p:cNvPr id="172" name="Google Shape;172;p24"/>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173" name="Google Shape;173;p24"/>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BSB20120 Certificate II in Workplace Skills</a:t>
            </a:r>
            <a:endParaRPr sz="600">
              <a:solidFill>
                <a:srgbClr val="EFEFEF"/>
              </a:solidFill>
              <a:latin typeface="Helvetica Neue"/>
              <a:ea typeface="Helvetica Neue"/>
              <a:cs typeface="Helvetica Neue"/>
              <a:sym typeface="Helvetica Neue"/>
            </a:endParaRPr>
          </a:p>
        </p:txBody>
      </p:sp>
      <p:graphicFrame>
        <p:nvGraphicFramePr>
          <p:cNvPr id="174" name="Google Shape;174;p24"/>
          <p:cNvGraphicFramePr/>
          <p:nvPr/>
        </p:nvGraphicFramePr>
        <p:xfrm>
          <a:off x="2309675" y="932388"/>
          <a:ext cx="3240525" cy="1462920"/>
        </p:xfrm>
        <a:graphic>
          <a:graphicData uri="http://schemas.openxmlformats.org/drawingml/2006/table">
            <a:tbl>
              <a:tblPr>
                <a:noFill/>
                <a:tableStyleId>{D02D385B-3E23-4C99-8967-585ADCF9F31C}</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1</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Introduction to the Business Services Industry</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Time Management</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Self-Awareness</a:t>
                      </a:r>
                      <a:endParaRPr sz="8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Personal Effectiveness </a:t>
                      </a:r>
                      <a:endParaRPr sz="8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175" name="Google Shape;175;p24"/>
          <p:cNvGraphicFramePr/>
          <p:nvPr/>
        </p:nvGraphicFramePr>
        <p:xfrm>
          <a:off x="5652225" y="932388"/>
          <a:ext cx="3240525" cy="1706760"/>
        </p:xfrm>
        <a:graphic>
          <a:graphicData uri="http://schemas.openxmlformats.org/drawingml/2006/table">
            <a:tbl>
              <a:tblPr>
                <a:noFill/>
                <a:tableStyleId>{D02D385B-3E23-4C99-8967-585ADCF9F31C}</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89525">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3</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Software Applications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Using Digital Technologies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Working Effectively with Others</a:t>
                      </a:r>
                      <a:endParaRPr sz="8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1"/>
                  </a:ext>
                </a:extLst>
              </a:tr>
              <a:tr h="279875">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8100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Travel Package Presentation</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Creating a Positive Work Environment - Travel Expert Team Games</a:t>
                      </a:r>
                      <a:endParaRPr sz="8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176" name="Google Shape;176;p24"/>
          <p:cNvGraphicFramePr/>
          <p:nvPr/>
        </p:nvGraphicFramePr>
        <p:xfrm>
          <a:off x="2278250" y="2571738"/>
          <a:ext cx="3240525" cy="1828680"/>
        </p:xfrm>
        <a:graphic>
          <a:graphicData uri="http://schemas.openxmlformats.org/drawingml/2006/table">
            <a:tbl>
              <a:tblPr>
                <a:noFill/>
                <a:tableStyleId>{D02D385B-3E23-4C99-8967-585ADCF9F31C}</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2</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1425" marT="91425" marB="91425"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Workplace Health and Safety</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Sustainable Work Practices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Communication Skills</a:t>
                      </a:r>
                      <a:endParaRPr sz="800">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70000"/>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900" b="1">
                        <a:solidFill>
                          <a:schemeClr val="accent1"/>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6675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Operate Safely in the Work Environment (Incident Role Play)</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WHS Audit of the Go! Travel Office Space</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Communication in the Workplace</a:t>
                      </a:r>
                      <a:endParaRPr sz="800">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177" name="Google Shape;177;p24"/>
          <p:cNvGraphicFramePr/>
          <p:nvPr/>
        </p:nvGraphicFramePr>
        <p:xfrm>
          <a:off x="5652225" y="2827838"/>
          <a:ext cx="3240525" cy="1219080"/>
        </p:xfrm>
        <a:graphic>
          <a:graphicData uri="http://schemas.openxmlformats.org/drawingml/2006/table">
            <a:tbl>
              <a:tblPr>
                <a:noFill/>
                <a:tableStyleId>{D02D385B-3E23-4C99-8967-585ADCF9F31C}</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89525">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4</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236525">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Critical Thinking and Problem Solving</a:t>
                      </a:r>
                      <a:endParaRPr sz="8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1"/>
                  </a:ext>
                </a:extLst>
              </a:tr>
              <a:tr h="279875">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01525">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Problem Solving at Go! Travel</a:t>
                      </a:r>
                      <a:endParaRPr sz="8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3"/>
                  </a:ext>
                </a:extLst>
              </a:tr>
            </a:tbl>
          </a:graphicData>
        </a:graphic>
      </p:graphicFrame>
      <p:sp>
        <p:nvSpPr>
          <p:cNvPr id="178" name="Google Shape;178;p24"/>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80" b="1">
                <a:solidFill>
                  <a:schemeClr val="lt1"/>
                </a:solidFill>
                <a:latin typeface="Helvetica Neue"/>
                <a:ea typeface="Helvetica Neue"/>
                <a:cs typeface="Helvetica Neue"/>
                <a:sym typeface="Helvetica Neue"/>
              </a:rPr>
              <a:t>COURSE SCHEDULE</a:t>
            </a:r>
            <a:endParaRPr sz="2180" b="1">
              <a:solidFill>
                <a:schemeClr val="lt1"/>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185" name="Google Shape;185;p25"/>
          <p:cNvPicPr preferRelativeResize="0"/>
          <p:nvPr/>
        </p:nvPicPr>
        <p:blipFill rotWithShape="1">
          <a:blip r:embed="rId3">
            <a:alphaModFix/>
          </a:blip>
          <a:srcRect l="20353" r="20359"/>
          <a:stretch/>
        </p:blipFill>
        <p:spPr>
          <a:xfrm>
            <a:off x="4572000" y="0"/>
            <a:ext cx="4572001" cy="5143499"/>
          </a:xfrm>
          <a:prstGeom prst="rect">
            <a:avLst/>
          </a:prstGeom>
          <a:noFill/>
          <a:ln>
            <a:noFill/>
          </a:ln>
        </p:spPr>
      </p:pic>
      <p:sp>
        <p:nvSpPr>
          <p:cNvPr id="187" name="Google Shape;187;p25"/>
          <p:cNvSpPr txBox="1">
            <a:spLocks noGrp="1"/>
          </p:cNvSpPr>
          <p:nvPr>
            <p:ph type="title"/>
          </p:nvPr>
        </p:nvSpPr>
        <p:spPr>
          <a:xfrm>
            <a:off x="585275" y="691357"/>
            <a:ext cx="3322800" cy="489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sp>
        <p:nvSpPr>
          <p:cNvPr id="188" name="Google Shape;188;p25"/>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666666"/>
                </a:solidFill>
                <a:latin typeface="Helvetica Neue"/>
                <a:ea typeface="Helvetica Neue"/>
                <a:cs typeface="Helvetica Neue"/>
                <a:sym typeface="Helvetica Neue"/>
              </a:rPr>
              <a:t>BSB20120 Certificate II in Workplace Skills</a:t>
            </a:r>
            <a:endParaRPr sz="600">
              <a:solidFill>
                <a:srgbClr val="666666"/>
              </a:solidFill>
              <a:latin typeface="Helvetica Neue"/>
              <a:ea typeface="Helvetica Neue"/>
              <a:cs typeface="Helvetica Neue"/>
              <a:sym typeface="Helvetica Neue"/>
            </a:endParaRPr>
          </a:p>
        </p:txBody>
      </p:sp>
      <p:pic>
        <p:nvPicPr>
          <p:cNvPr id="189" name="Google Shape;189;p25"/>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sp>
        <p:nvSpPr>
          <p:cNvPr id="190" name="Google Shape;190;p25"/>
          <p:cNvSpPr txBox="1">
            <a:spLocks noGrp="1"/>
          </p:cNvSpPr>
          <p:nvPr>
            <p:ph type="body" idx="1"/>
          </p:nvPr>
        </p:nvSpPr>
        <p:spPr>
          <a:xfrm>
            <a:off x="585275" y="1180349"/>
            <a:ext cx="3655200" cy="2782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a:solidFill>
                  <a:schemeClr val="lt1"/>
                </a:solidFill>
              </a:rPr>
              <a:t>Personal effectiveness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Communication in the workplace</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Using digital technologies in business environments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Critical thinking and problem solving</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Time management</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Teamwork</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Self-awareness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Workplace health and safety</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Sustainability</a:t>
            </a:r>
            <a:endParaRPr sz="1200">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197" name="Google Shape;197;p26"/>
          <p:cNvPicPr preferRelativeResize="0"/>
          <p:nvPr/>
        </p:nvPicPr>
        <p:blipFill rotWithShape="1">
          <a:blip r:embed="rId3">
            <a:alphaModFix/>
          </a:blip>
          <a:srcRect l="40709"/>
          <a:stretch/>
        </p:blipFill>
        <p:spPr>
          <a:xfrm>
            <a:off x="4572000" y="0"/>
            <a:ext cx="4572001" cy="5143499"/>
          </a:xfrm>
          <a:prstGeom prst="rect">
            <a:avLst/>
          </a:prstGeom>
          <a:noFill/>
          <a:ln>
            <a:noFill/>
          </a:ln>
        </p:spPr>
      </p:pic>
      <p:sp>
        <p:nvSpPr>
          <p:cNvPr id="198" name="Google Shape;198;p26"/>
          <p:cNvSpPr txBox="1">
            <a:spLocks noGrp="1"/>
          </p:cNvSpPr>
          <p:nvPr>
            <p:ph type="body" idx="1"/>
          </p:nvPr>
        </p:nvSpPr>
        <p:spPr>
          <a:xfrm>
            <a:off x="614400" y="2361175"/>
            <a:ext cx="3312000" cy="9042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Conducting projects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business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p:txBody>
      </p:sp>
      <p:sp>
        <p:nvSpPr>
          <p:cNvPr id="199" name="Google Shape;199;p26"/>
          <p:cNvSpPr txBox="1">
            <a:spLocks noGrp="1"/>
          </p:cNvSpPr>
          <p:nvPr>
            <p:ph type="title"/>
          </p:nvPr>
        </p:nvSpPr>
        <p:spPr>
          <a:xfrm>
            <a:off x="614400" y="1256525"/>
            <a:ext cx="27519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200" name="Google Shape;200;p26"/>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202" name="Google Shape;202;p26"/>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BSB20120 Certificate II in Workplace Skills</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p:nvPr/>
        </p:nvSpPr>
        <p:spPr>
          <a:xfrm>
            <a:off x="0" y="-50"/>
            <a:ext cx="3980400" cy="5143500"/>
          </a:xfrm>
          <a:prstGeom prst="rect">
            <a:avLst/>
          </a:prstGeom>
          <a:solidFill>
            <a:srgbClr val="EA8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210" name="Google Shape;210;p27"/>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211" name="Google Shape;211;p27"/>
          <p:cNvSpPr txBox="1">
            <a:spLocks noGrp="1"/>
          </p:cNvSpPr>
          <p:nvPr>
            <p:ph type="title"/>
          </p:nvPr>
        </p:nvSpPr>
        <p:spPr>
          <a:xfrm>
            <a:off x="614400" y="2150350"/>
            <a:ext cx="2845800" cy="84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212" name="Google Shape;212;p27"/>
          <p:cNvSpPr txBox="1"/>
          <p:nvPr/>
        </p:nvSpPr>
        <p:spPr>
          <a:xfrm>
            <a:off x="5738900" y="904375"/>
            <a:ext cx="1434600" cy="609900"/>
          </a:xfrm>
          <a:prstGeom prst="rect">
            <a:avLst/>
          </a:prstGeom>
          <a:solidFill>
            <a:schemeClr val="accent1"/>
          </a:solidFill>
          <a:ln>
            <a:noFill/>
          </a:ln>
        </p:spPr>
        <p:txBody>
          <a:bodyPr spcFirstLastPara="1" wrap="square" lIns="216000" tIns="180000" rIns="216000" bIns="180000" anchor="t" anchorCtr="0">
            <a:sp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II in Workplace Skills</a:t>
            </a:r>
            <a:endParaRPr sz="800" b="1">
              <a:solidFill>
                <a:schemeClr val="lt1"/>
              </a:solidFill>
              <a:latin typeface="Helvetica Neue"/>
              <a:ea typeface="Helvetica Neue"/>
              <a:cs typeface="Helvetica Neue"/>
              <a:sym typeface="Helvetica Neue"/>
            </a:endParaRPr>
          </a:p>
        </p:txBody>
      </p:sp>
      <p:sp>
        <p:nvSpPr>
          <p:cNvPr id="213" name="Google Shape;213;p27"/>
          <p:cNvSpPr txBox="1"/>
          <p:nvPr/>
        </p:nvSpPr>
        <p:spPr>
          <a:xfrm>
            <a:off x="4571988" y="19279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III in Business</a:t>
            </a:r>
            <a:endParaRPr sz="800" b="1">
              <a:solidFill>
                <a:schemeClr val="lt1"/>
              </a:solidFill>
              <a:latin typeface="Helvetica Neue"/>
              <a:ea typeface="Helvetica Neue"/>
              <a:cs typeface="Helvetica Neue"/>
              <a:sym typeface="Helvetica Neue"/>
            </a:endParaRPr>
          </a:p>
        </p:txBody>
      </p:sp>
      <p:sp>
        <p:nvSpPr>
          <p:cNvPr id="214" name="Google Shape;214;p27"/>
          <p:cNvSpPr txBox="1"/>
          <p:nvPr/>
        </p:nvSpPr>
        <p:spPr>
          <a:xfrm>
            <a:off x="6579713" y="1927925"/>
            <a:ext cx="1800000" cy="702300"/>
          </a:xfrm>
          <a:prstGeom prst="rect">
            <a:avLst/>
          </a:prstGeom>
          <a:solidFill>
            <a:schemeClr val="accent1"/>
          </a:solidFill>
          <a:ln>
            <a:noFill/>
          </a:ln>
        </p:spPr>
        <p:txBody>
          <a:bodyPr spcFirstLastPara="1" wrap="square" lIns="216000" tIns="180000" rIns="216000" bIns="180000" anchor="t" anchorCtr="0">
            <a:spAutoFit/>
          </a:bodyPr>
          <a:lstStyle/>
          <a:p>
            <a:pPr marL="0" lvl="0" indent="0" algn="ctr" rtl="0">
              <a:spcBef>
                <a:spcPts val="0"/>
              </a:spcBef>
              <a:spcAft>
                <a:spcPts val="0"/>
              </a:spcAft>
              <a:buClr>
                <a:schemeClr val="dk1"/>
              </a:buClr>
              <a:buSzPts val="1100"/>
              <a:buFont typeface="Arial"/>
              <a:buNone/>
            </a:pPr>
            <a:r>
              <a:rPr lang="en-GB" sz="800" b="1">
                <a:solidFill>
                  <a:schemeClr val="lt1"/>
                </a:solidFill>
                <a:latin typeface="Helvetica Neue"/>
                <a:ea typeface="Helvetica Neue"/>
                <a:cs typeface="Helvetica Neue"/>
                <a:sym typeface="Helvetica Neue"/>
              </a:rPr>
              <a:t>Certificate IV / Diploma</a:t>
            </a:r>
            <a:endParaRPr sz="800" b="1">
              <a:solidFill>
                <a:schemeClr val="lt1"/>
              </a:solidFill>
              <a:latin typeface="Helvetica Neue"/>
              <a:ea typeface="Helvetica Neue"/>
              <a:cs typeface="Helvetica Neue"/>
              <a:sym typeface="Helvetica Neue"/>
            </a:endParaRPr>
          </a:p>
          <a:p>
            <a:pPr marL="0" lvl="0" indent="0" algn="ctr" rtl="0">
              <a:spcBef>
                <a:spcPts val="0"/>
              </a:spcBef>
              <a:spcAft>
                <a:spcPts val="0"/>
              </a:spcAft>
              <a:buNone/>
            </a:pPr>
            <a:r>
              <a:rPr lang="en-GB" sz="700">
                <a:solidFill>
                  <a:schemeClr val="lt1"/>
                </a:solidFill>
                <a:latin typeface="Helvetica Neue"/>
                <a:ea typeface="Helvetica Neue"/>
                <a:cs typeface="Helvetica Neue"/>
                <a:sym typeface="Helvetica Neue"/>
              </a:rPr>
              <a:t>e.g. Business, Small Business Management</a:t>
            </a:r>
            <a:endParaRPr sz="700">
              <a:solidFill>
                <a:schemeClr val="lt1"/>
              </a:solidFill>
              <a:latin typeface="Helvetica Neue"/>
              <a:ea typeface="Helvetica Neue"/>
              <a:cs typeface="Helvetica Neue"/>
              <a:sym typeface="Helvetica Neue"/>
            </a:endParaRPr>
          </a:p>
        </p:txBody>
      </p:sp>
      <p:sp>
        <p:nvSpPr>
          <p:cNvPr id="215" name="Google Shape;215;p27"/>
          <p:cNvSpPr txBox="1"/>
          <p:nvPr/>
        </p:nvSpPr>
        <p:spPr>
          <a:xfrm>
            <a:off x="4572000" y="28440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Administration Officer</a:t>
            </a:r>
            <a:endParaRPr sz="800" b="1">
              <a:solidFill>
                <a:schemeClr val="accent1"/>
              </a:solidFill>
              <a:latin typeface="Helvetica Neue"/>
              <a:ea typeface="Helvetica Neue"/>
              <a:cs typeface="Helvetica Neue"/>
              <a:sym typeface="Helvetica Neue"/>
            </a:endParaRPr>
          </a:p>
        </p:txBody>
      </p:sp>
      <p:sp>
        <p:nvSpPr>
          <p:cNvPr id="216" name="Google Shape;216;p27"/>
          <p:cNvSpPr txBox="1"/>
          <p:nvPr/>
        </p:nvSpPr>
        <p:spPr>
          <a:xfrm>
            <a:off x="4572000" y="32742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Customer Service Assistant</a:t>
            </a:r>
            <a:endParaRPr sz="800" b="1">
              <a:solidFill>
                <a:schemeClr val="accent1"/>
              </a:solidFill>
              <a:latin typeface="Helvetica Neue"/>
              <a:ea typeface="Helvetica Neue"/>
              <a:cs typeface="Helvetica Neue"/>
              <a:sym typeface="Helvetica Neue"/>
            </a:endParaRPr>
          </a:p>
        </p:txBody>
      </p:sp>
      <p:sp>
        <p:nvSpPr>
          <p:cNvPr id="217" name="Google Shape;217;p27"/>
          <p:cNvSpPr txBox="1"/>
          <p:nvPr/>
        </p:nvSpPr>
        <p:spPr>
          <a:xfrm>
            <a:off x="6579725" y="28443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Business Manager</a:t>
            </a:r>
            <a:endParaRPr sz="800" b="1">
              <a:solidFill>
                <a:schemeClr val="accent1"/>
              </a:solidFill>
              <a:latin typeface="Helvetica Neue"/>
              <a:ea typeface="Helvetica Neue"/>
              <a:cs typeface="Helvetica Neue"/>
              <a:sym typeface="Helvetica Neue"/>
            </a:endParaRPr>
          </a:p>
        </p:txBody>
      </p:sp>
      <p:sp>
        <p:nvSpPr>
          <p:cNvPr id="218" name="Google Shape;218;p27"/>
          <p:cNvSpPr txBox="1"/>
          <p:nvPr/>
        </p:nvSpPr>
        <p:spPr>
          <a:xfrm>
            <a:off x="6579725" y="32745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Customer Service Manager</a:t>
            </a:r>
            <a:endParaRPr sz="800" b="1">
              <a:solidFill>
                <a:schemeClr val="accent1"/>
              </a:solidFill>
              <a:latin typeface="Helvetica Neue"/>
              <a:ea typeface="Helvetica Neue"/>
              <a:cs typeface="Helvetica Neue"/>
              <a:sym typeface="Helvetica Neue"/>
            </a:endParaRPr>
          </a:p>
        </p:txBody>
      </p:sp>
      <p:sp>
        <p:nvSpPr>
          <p:cNvPr id="219" name="Google Shape;219;p27"/>
          <p:cNvSpPr txBox="1"/>
          <p:nvPr/>
        </p:nvSpPr>
        <p:spPr>
          <a:xfrm>
            <a:off x="6579725" y="37047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Marketing Manager</a:t>
            </a:r>
            <a:endParaRPr sz="800" b="1">
              <a:solidFill>
                <a:schemeClr val="accent1"/>
              </a:solidFill>
              <a:latin typeface="Helvetica Neue"/>
              <a:ea typeface="Helvetica Neue"/>
              <a:cs typeface="Helvetica Neue"/>
              <a:sym typeface="Helvetica Neue"/>
            </a:endParaRPr>
          </a:p>
        </p:txBody>
      </p:sp>
      <p:cxnSp>
        <p:nvCxnSpPr>
          <p:cNvPr id="220" name="Google Shape;220;p27"/>
          <p:cNvCxnSpPr>
            <a:stCxn id="212" idx="2"/>
            <a:endCxn id="213" idx="0"/>
          </p:cNvCxnSpPr>
          <p:nvPr/>
        </p:nvCxnSpPr>
        <p:spPr>
          <a:xfrm rot="5400000">
            <a:off x="5757200" y="1228975"/>
            <a:ext cx="413700" cy="984300"/>
          </a:xfrm>
          <a:prstGeom prst="bentConnector3">
            <a:avLst>
              <a:gd name="adj1" fmla="val 49994"/>
            </a:avLst>
          </a:prstGeom>
          <a:noFill/>
          <a:ln w="9525" cap="flat" cmpd="sng">
            <a:solidFill>
              <a:schemeClr val="accent1"/>
            </a:solidFill>
            <a:prstDash val="solid"/>
            <a:round/>
            <a:headEnd type="none" w="med" len="med"/>
            <a:tailEnd type="none" w="med" len="med"/>
          </a:ln>
        </p:spPr>
      </p:cxnSp>
      <p:cxnSp>
        <p:nvCxnSpPr>
          <p:cNvPr id="221" name="Google Shape;221;p27"/>
          <p:cNvCxnSpPr>
            <a:stCxn id="212" idx="2"/>
            <a:endCxn id="214" idx="0"/>
          </p:cNvCxnSpPr>
          <p:nvPr/>
        </p:nvCxnSpPr>
        <p:spPr>
          <a:xfrm rot="-5400000" flipH="1">
            <a:off x="6761150" y="1209325"/>
            <a:ext cx="413700" cy="1023600"/>
          </a:xfrm>
          <a:prstGeom prst="bentConnector3">
            <a:avLst>
              <a:gd name="adj1" fmla="val 49994"/>
            </a:avLst>
          </a:prstGeom>
          <a:noFill/>
          <a:ln w="9525" cap="flat" cmpd="sng">
            <a:solidFill>
              <a:schemeClr val="accent1"/>
            </a:solidFill>
            <a:prstDash val="solid"/>
            <a:round/>
            <a:headEnd type="none" w="med" len="med"/>
            <a:tailEnd type="none" w="med" len="med"/>
          </a:ln>
        </p:spPr>
      </p:cxnSp>
      <p:sp>
        <p:nvSpPr>
          <p:cNvPr id="222" name="Google Shape;222;p27"/>
          <p:cNvSpPr txBox="1">
            <a:spLocks noGrp="1"/>
          </p:cNvSpPr>
          <p:nvPr>
            <p:ph type="body" idx="1"/>
          </p:nvPr>
        </p:nvSpPr>
        <p:spPr>
          <a:xfrm>
            <a:off x="4413875" y="1588675"/>
            <a:ext cx="1011300" cy="264900"/>
          </a:xfrm>
          <a:prstGeom prst="rect">
            <a:avLst/>
          </a:prstGeom>
        </p:spPr>
        <p:txBody>
          <a:bodyPr spcFirstLastPara="1" wrap="square" lIns="91425" tIns="91425" rIns="91425" bIns="91425" anchor="t" anchorCtr="0">
            <a:noAutofit/>
          </a:bodyPr>
          <a:lstStyle/>
          <a:p>
            <a:pPr marL="0" lvl="0" indent="0" algn="l" rtl="0">
              <a:lnSpc>
                <a:spcPct val="110000"/>
              </a:lnSpc>
              <a:spcBef>
                <a:spcPts val="700"/>
              </a:spcBef>
              <a:spcAft>
                <a:spcPts val="0"/>
              </a:spcAft>
              <a:buSzPts val="1018"/>
              <a:buNone/>
            </a:pPr>
            <a:r>
              <a:rPr lang="en-GB" sz="600">
                <a:solidFill>
                  <a:schemeClr val="accent1"/>
                </a:solidFill>
              </a:rPr>
              <a:t>Year 11 and 12 Option</a:t>
            </a:r>
            <a:endParaRPr sz="600">
              <a:solidFill>
                <a:schemeClr val="accent1"/>
              </a:solidFill>
            </a:endParaRPr>
          </a:p>
        </p:txBody>
      </p:sp>
      <p:cxnSp>
        <p:nvCxnSpPr>
          <p:cNvPr id="223" name="Google Shape;223;p27"/>
          <p:cNvCxnSpPr>
            <a:stCxn id="214" idx="3"/>
            <a:endCxn id="217" idx="3"/>
          </p:cNvCxnSpPr>
          <p:nvPr/>
        </p:nvCxnSpPr>
        <p:spPr>
          <a:xfrm>
            <a:off x="8379713" y="2279075"/>
            <a:ext cx="600" cy="748800"/>
          </a:xfrm>
          <a:prstGeom prst="bentConnector3">
            <a:avLst>
              <a:gd name="adj1" fmla="val 18085417"/>
            </a:avLst>
          </a:prstGeom>
          <a:noFill/>
          <a:ln w="9525" cap="flat" cmpd="sng">
            <a:solidFill>
              <a:schemeClr val="accent1"/>
            </a:solidFill>
            <a:prstDash val="solid"/>
            <a:round/>
            <a:headEnd type="none" w="med" len="med"/>
            <a:tailEnd type="none" w="med" len="med"/>
          </a:ln>
        </p:spPr>
      </p:cxnSp>
      <p:cxnSp>
        <p:nvCxnSpPr>
          <p:cNvPr id="224" name="Google Shape;224;p27"/>
          <p:cNvCxnSpPr>
            <a:stCxn id="214" idx="3"/>
            <a:endCxn id="218" idx="3"/>
          </p:cNvCxnSpPr>
          <p:nvPr/>
        </p:nvCxnSpPr>
        <p:spPr>
          <a:xfrm>
            <a:off x="8379713" y="2279075"/>
            <a:ext cx="600" cy="1179000"/>
          </a:xfrm>
          <a:prstGeom prst="bentConnector3">
            <a:avLst>
              <a:gd name="adj1" fmla="val 18085417"/>
            </a:avLst>
          </a:prstGeom>
          <a:noFill/>
          <a:ln w="9525" cap="flat" cmpd="sng">
            <a:solidFill>
              <a:schemeClr val="accent1"/>
            </a:solidFill>
            <a:prstDash val="solid"/>
            <a:round/>
            <a:headEnd type="none" w="med" len="med"/>
            <a:tailEnd type="none" w="med" len="med"/>
          </a:ln>
        </p:spPr>
      </p:cxnSp>
      <p:cxnSp>
        <p:nvCxnSpPr>
          <p:cNvPr id="225" name="Google Shape;225;p27"/>
          <p:cNvCxnSpPr>
            <a:stCxn id="214" idx="3"/>
            <a:endCxn id="219" idx="3"/>
          </p:cNvCxnSpPr>
          <p:nvPr/>
        </p:nvCxnSpPr>
        <p:spPr>
          <a:xfrm>
            <a:off x="8379713" y="2279075"/>
            <a:ext cx="600" cy="1609200"/>
          </a:xfrm>
          <a:prstGeom prst="bentConnector3">
            <a:avLst>
              <a:gd name="adj1" fmla="val 18085417"/>
            </a:avLst>
          </a:prstGeom>
          <a:noFill/>
          <a:ln w="9525" cap="flat" cmpd="sng">
            <a:solidFill>
              <a:schemeClr val="accent1"/>
            </a:solidFill>
            <a:prstDash val="solid"/>
            <a:round/>
            <a:headEnd type="none" w="med" len="med"/>
            <a:tailEnd type="none" w="med" len="med"/>
          </a:ln>
        </p:spPr>
      </p:cxnSp>
      <p:cxnSp>
        <p:nvCxnSpPr>
          <p:cNvPr id="226" name="Google Shape;226;p27"/>
          <p:cNvCxnSpPr>
            <a:stCxn id="213" idx="1"/>
            <a:endCxn id="215" idx="1"/>
          </p:cNvCxnSpPr>
          <p:nvPr/>
        </p:nvCxnSpPr>
        <p:spPr>
          <a:xfrm>
            <a:off x="4571988" y="2278925"/>
            <a:ext cx="600" cy="748800"/>
          </a:xfrm>
          <a:prstGeom prst="bentConnector3">
            <a:avLst>
              <a:gd name="adj1" fmla="val -17922917"/>
            </a:avLst>
          </a:prstGeom>
          <a:noFill/>
          <a:ln w="9525" cap="flat" cmpd="sng">
            <a:solidFill>
              <a:schemeClr val="accent1"/>
            </a:solidFill>
            <a:prstDash val="solid"/>
            <a:round/>
            <a:headEnd type="none" w="med" len="med"/>
            <a:tailEnd type="none" w="med" len="med"/>
          </a:ln>
        </p:spPr>
      </p:cxnSp>
      <p:cxnSp>
        <p:nvCxnSpPr>
          <p:cNvPr id="227" name="Google Shape;227;p27"/>
          <p:cNvCxnSpPr>
            <a:stCxn id="213" idx="1"/>
            <a:endCxn id="216" idx="1"/>
          </p:cNvCxnSpPr>
          <p:nvPr/>
        </p:nvCxnSpPr>
        <p:spPr>
          <a:xfrm>
            <a:off x="4571988" y="2278925"/>
            <a:ext cx="600" cy="1179000"/>
          </a:xfrm>
          <a:prstGeom prst="bentConnector3">
            <a:avLst>
              <a:gd name="adj1" fmla="val -17922917"/>
            </a:avLst>
          </a:prstGeom>
          <a:noFill/>
          <a:ln w="9525" cap="flat" cmpd="sng">
            <a:solidFill>
              <a:schemeClr val="accent1"/>
            </a:solidFill>
            <a:prstDash val="solid"/>
            <a:round/>
            <a:headEnd type="none" w="med" len="med"/>
            <a:tailEnd type="none" w="med" len="med"/>
          </a:ln>
        </p:spPr>
      </p:cxnSp>
      <p:sp>
        <p:nvSpPr>
          <p:cNvPr id="228" name="Google Shape;228;p27"/>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BSB20120 Certificate II in Workplace Skills</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
        <p:cNvGrpSpPr/>
        <p:nvPr/>
      </p:nvGrpSpPr>
      <p:grpSpPr>
        <a:xfrm>
          <a:off x="0" y="0"/>
          <a:ext cx="0" cy="0"/>
          <a:chOff x="0" y="0"/>
          <a:chExt cx="0" cy="0"/>
        </a:xfrm>
      </p:grpSpPr>
      <p:sp>
        <p:nvSpPr>
          <p:cNvPr id="234" name="Google Shape;234;p28"/>
          <p:cNvSpPr txBox="1">
            <a:spLocks noGrp="1"/>
          </p:cNvSpPr>
          <p:nvPr>
            <p:ph type="title" idx="4294967295"/>
          </p:nvPr>
        </p:nvSpPr>
        <p:spPr>
          <a:xfrm>
            <a:off x="1425600" y="1452000"/>
            <a:ext cx="6292800" cy="138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300" b="1">
                <a:solidFill>
                  <a:schemeClr val="lt1"/>
                </a:solidFill>
              </a:rPr>
              <a:t>SIT20122 Certificate II in Tourism</a:t>
            </a:r>
            <a:endParaRPr sz="4300" b="1">
              <a:solidFill>
                <a:schemeClr val="lt1"/>
              </a:solidFill>
            </a:endParaRPr>
          </a:p>
        </p:txBody>
      </p:sp>
      <p:sp>
        <p:nvSpPr>
          <p:cNvPr id="235" name="Google Shape;235;p28"/>
          <p:cNvSpPr/>
          <p:nvPr/>
        </p:nvSpPr>
        <p:spPr>
          <a:xfrm>
            <a:off x="4012328" y="709625"/>
            <a:ext cx="1119345"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TOURISM</a:t>
            </a:r>
          </a:p>
        </p:txBody>
      </p:sp>
      <p:pic>
        <p:nvPicPr>
          <p:cNvPr id="236" name="Google Shape;236;p28"/>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29"/>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243" name="Google Shape;243;p29"/>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244" name="Google Shape;244;p29"/>
          <p:cNvSpPr txBox="1">
            <a:spLocks noGrp="1"/>
          </p:cNvSpPr>
          <p:nvPr>
            <p:ph type="body" idx="1"/>
          </p:nvPr>
        </p:nvSpPr>
        <p:spPr>
          <a:xfrm>
            <a:off x="317025" y="1656225"/>
            <a:ext cx="3829500" cy="28803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1100"/>
              <a:buNone/>
            </a:pPr>
            <a:r>
              <a:rPr lang="en-GB" sz="1200">
                <a:solidFill>
                  <a:schemeClr val="lt1"/>
                </a:solidFill>
                <a:latin typeface="Helvetica Neue Light"/>
                <a:ea typeface="Helvetica Neue Light"/>
                <a:cs typeface="Helvetica Neue Light"/>
                <a:sym typeface="Helvetica Neue Light"/>
              </a:rPr>
              <a:t>This qualification provides a pathway to work in many tourism and travel industry sectors including travel agencies, holiday parks and resorts, attractions, and any small tourism business. </a:t>
            </a: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1000"/>
              </a:spcBef>
              <a:spcAft>
                <a:spcPts val="0"/>
              </a:spcAft>
              <a:buSzPts val="1100"/>
              <a:buNone/>
            </a:pPr>
            <a:r>
              <a:rPr lang="en-GB" sz="1200">
                <a:solidFill>
                  <a:schemeClr val="lt1"/>
                </a:solidFill>
                <a:latin typeface="Helvetica Neue Light"/>
                <a:ea typeface="Helvetica Neue Light"/>
                <a:cs typeface="Helvetica Neue Light"/>
                <a:sym typeface="Helvetica Neue Light"/>
              </a:rPr>
              <a:t>The program will be delivered through class-based tasks as well as both simulated and real business and tourism environments at the school - involving the delivery of a range of projects and activities within the school community. </a:t>
            </a: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1000"/>
              </a:spcBef>
              <a:spcAft>
                <a:spcPts val="0"/>
              </a:spcAft>
              <a:buSzPts val="1100"/>
              <a:buNone/>
            </a:pPr>
            <a:r>
              <a:rPr lang="en-GB" sz="1200">
                <a:solidFill>
                  <a:schemeClr val="lt1"/>
                </a:solidFill>
                <a:latin typeface="Helvetica Neue Light"/>
                <a:ea typeface="Helvetica Neue Light"/>
                <a:cs typeface="Helvetica Neue Light"/>
                <a:sym typeface="Helvetica Neue Light"/>
              </a:rPr>
              <a:t>This program also includes the following:</a:t>
            </a:r>
            <a:endParaRPr sz="1200">
              <a:solidFill>
                <a:schemeClr val="lt1"/>
              </a:solidFill>
              <a:latin typeface="Helvetica Neue Light"/>
              <a:ea typeface="Helvetica Neue Light"/>
              <a:cs typeface="Helvetica Neue Light"/>
              <a:sym typeface="Helvetica Neue Light"/>
            </a:endParaRPr>
          </a:p>
          <a:p>
            <a:pPr marL="457200" lvl="0" indent="-304800" algn="l" rtl="0">
              <a:lnSpc>
                <a:spcPct val="105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Participation in a Tourism-related Industry Discovery</a:t>
            </a:r>
            <a:endParaRPr sz="1200">
              <a:solidFill>
                <a:schemeClr val="lt1"/>
              </a:solidFill>
              <a:latin typeface="Helvetica Neue Light"/>
              <a:ea typeface="Helvetica Neue Light"/>
              <a:cs typeface="Helvetica Neue Light"/>
              <a:sym typeface="Helvetica Neue Light"/>
            </a:endParaRPr>
          </a:p>
        </p:txBody>
      </p:sp>
      <p:sp>
        <p:nvSpPr>
          <p:cNvPr id="245" name="Google Shape;245;p29"/>
          <p:cNvSpPr txBox="1">
            <a:spLocks noGrp="1"/>
          </p:cNvSpPr>
          <p:nvPr>
            <p:ph type="title"/>
          </p:nvPr>
        </p:nvSpPr>
        <p:spPr>
          <a:xfrm>
            <a:off x="317025" y="747225"/>
            <a:ext cx="34848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SIT20122 Certificate II in Tourism</a:t>
            </a:r>
            <a:endParaRPr sz="2180" b="1">
              <a:solidFill>
                <a:schemeClr val="lt1"/>
              </a:solidFill>
            </a:endParaRPr>
          </a:p>
        </p:txBody>
      </p:sp>
      <p:graphicFrame>
        <p:nvGraphicFramePr>
          <p:cNvPr id="246" name="Google Shape;246;p29"/>
          <p:cNvGraphicFramePr/>
          <p:nvPr/>
        </p:nvGraphicFramePr>
        <p:xfrm>
          <a:off x="4890450" y="512013"/>
          <a:ext cx="3680275" cy="3613656"/>
        </p:xfrm>
        <a:graphic>
          <a:graphicData uri="http://schemas.openxmlformats.org/drawingml/2006/table">
            <a:tbl>
              <a:tblPr>
                <a:noFill/>
                <a:tableStyleId>{D02D385B-3E23-4C99-8967-585ADCF9F31C}</a:tableStyleId>
              </a:tblPr>
              <a:tblGrid>
                <a:gridCol w="1485125">
                  <a:extLst>
                    <a:ext uri="{9D8B030D-6E8A-4147-A177-3AD203B41FA5}">
                      <a16:colId xmlns:a16="http://schemas.microsoft.com/office/drawing/2014/main" val="20000"/>
                    </a:ext>
                  </a:extLst>
                </a:gridCol>
                <a:gridCol w="2195150">
                  <a:extLst>
                    <a:ext uri="{9D8B030D-6E8A-4147-A177-3AD203B41FA5}">
                      <a16:colId xmlns:a16="http://schemas.microsoft.com/office/drawing/2014/main" val="20001"/>
                    </a:ext>
                  </a:extLst>
                </a:gridCol>
              </a:tblGrid>
              <a:tr h="501025">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000000"/>
                          </a:solidFill>
                          <a:latin typeface="Helvetica Neue"/>
                          <a:ea typeface="Helvetica Neue"/>
                          <a:cs typeface="Helvetica Neue"/>
                          <a:sym typeface="Helvetica Neue"/>
                        </a:rPr>
                        <a:t>1-Year Format </a:t>
                      </a:r>
                      <a:endParaRPr sz="900" b="1" u="none" strike="noStrike" cap="none">
                        <a:solidFill>
                          <a:srgbClr val="000000"/>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000000"/>
                          </a:solidFill>
                          <a:latin typeface="Helvetica Neue"/>
                          <a:ea typeface="Helvetica Neue"/>
                          <a:cs typeface="Helvetica Neue"/>
                          <a:sym typeface="Helvetica Neue"/>
                        </a:rPr>
                        <a:t>(Packaged as </a:t>
                      </a:r>
                      <a:r>
                        <a:rPr lang="en-GB" sz="900" b="1">
                          <a:latin typeface="Helvetica Neue"/>
                          <a:ea typeface="Helvetica Neue"/>
                          <a:cs typeface="Helvetica Neue"/>
                          <a:sym typeface="Helvetica Neue"/>
                        </a:rPr>
                        <a:t>3</a:t>
                      </a:r>
                      <a:r>
                        <a:rPr lang="en-GB" sz="900" b="1" u="none" strike="noStrike" cap="none">
                          <a:solidFill>
                            <a:srgbClr val="000000"/>
                          </a:solidFill>
                          <a:latin typeface="Helvetica Neue"/>
                          <a:ea typeface="Helvetica Neue"/>
                          <a:cs typeface="Helvetica Neue"/>
                          <a:sym typeface="Helvetica Neue"/>
                        </a:rPr>
                        <a:t>-Terms)</a:t>
                      </a:r>
                      <a:endParaRPr sz="900" u="none" strike="noStrike" cap="none">
                        <a:solidFill>
                          <a:srgbClr val="FF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409400">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000000"/>
                          </a:solidFill>
                          <a:latin typeface="Helvetica Neue"/>
                          <a:ea typeface="Helvetica Neue"/>
                          <a:cs typeface="Helvetica Neue"/>
                          <a:sym typeface="Helvetica Neue"/>
                        </a:rPr>
                        <a:t>1-Timetabled Line</a:t>
                      </a:r>
                      <a:endParaRPr sz="900" b="1" u="none" strike="noStrike" cap="none">
                        <a:solidFill>
                          <a:srgbClr val="00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14325">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000000"/>
                          </a:solidFill>
                          <a:latin typeface="Helvetica Neue"/>
                          <a:ea typeface="Helvetica Neue"/>
                          <a:cs typeface="Helvetica Neue"/>
                          <a:sym typeface="Helvetica Neue"/>
                        </a:rPr>
                        <a:t>11</a:t>
                      </a:r>
                      <a:r>
                        <a:rPr lang="en-GB" sz="900" u="none" strike="noStrike" cap="none">
                          <a:solidFill>
                            <a:srgbClr val="000000"/>
                          </a:solidFill>
                          <a:latin typeface="Helvetica Neue"/>
                          <a:ea typeface="Helvetica Neue"/>
                          <a:cs typeface="Helvetica Neue"/>
                          <a:sym typeface="Helvetica Neue"/>
                        </a:rPr>
                        <a:t> (</a:t>
                      </a:r>
                      <a:r>
                        <a:rPr lang="en-GB" sz="900">
                          <a:latin typeface="Helvetica Neue"/>
                          <a:ea typeface="Helvetica Neue"/>
                          <a:cs typeface="Helvetica Neue"/>
                          <a:sym typeface="Helvetica Neue"/>
                        </a:rPr>
                        <a:t>5</a:t>
                      </a:r>
                      <a:r>
                        <a:rPr lang="en-GB" sz="900" u="none" strike="noStrike" cap="none">
                          <a:solidFill>
                            <a:srgbClr val="000000"/>
                          </a:solidFill>
                          <a:latin typeface="Helvetica Neue"/>
                          <a:ea typeface="Helvetica Neue"/>
                          <a:cs typeface="Helvetica Neue"/>
                          <a:sym typeface="Helvetica Neue"/>
                        </a:rPr>
                        <a:t> core units, </a:t>
                      </a:r>
                      <a:r>
                        <a:rPr lang="en-GB" sz="900">
                          <a:latin typeface="Helvetica Neue"/>
                          <a:ea typeface="Helvetica Neue"/>
                          <a:cs typeface="Helvetica Neue"/>
                          <a:sym typeface="Helvetica Neue"/>
                        </a:rPr>
                        <a:t>6</a:t>
                      </a:r>
                      <a:r>
                        <a:rPr lang="en-GB" sz="900" u="none" strike="noStrike" cap="none">
                          <a:solidFill>
                            <a:srgbClr val="000000"/>
                          </a:solidFill>
                          <a:latin typeface="Helvetica Neue"/>
                          <a:ea typeface="Helvetica Neue"/>
                          <a:cs typeface="Helvetica Neue"/>
                          <a:sym typeface="Helvetica Neue"/>
                        </a:rPr>
                        <a:t> elective units) </a:t>
                      </a:r>
                      <a:endParaRPr sz="900" u="none" strike="noStrike" cap="none">
                        <a:solidFill>
                          <a:srgbClr val="000000"/>
                        </a:solidFill>
                        <a:highlight>
                          <a:srgbClr val="FFFF00"/>
                        </a:highlight>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30375">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000000"/>
                          </a:solidFill>
                          <a:latin typeface="Helvetica Neue"/>
                          <a:ea typeface="Helvetica Neue"/>
                          <a:cs typeface="Helvetica Neue"/>
                          <a:sym typeface="Helvetica Neue"/>
                        </a:rPr>
                        <a:t>Year 10</a:t>
                      </a:r>
                      <a:r>
                        <a:rPr lang="en-GB" sz="900">
                          <a:solidFill>
                            <a:schemeClr val="dk1"/>
                          </a:solidFill>
                          <a:latin typeface="Helvetica Neue"/>
                          <a:ea typeface="Helvetica Neue"/>
                          <a:cs typeface="Helvetica Neue"/>
                          <a:sym typeface="Helvetica Neue"/>
                        </a:rPr>
                        <a:t> (or Year 11 or 12)</a:t>
                      </a:r>
                      <a:endParaRPr sz="900" u="none" strike="noStrike" cap="none">
                        <a:solidFill>
                          <a:srgbClr val="00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1025">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GB" sz="900" u="none" strike="noStrike" cap="none">
                          <a:solidFill>
                            <a:srgbClr val="202124"/>
                          </a:solidFill>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solidFill>
                          <a:srgbClr val="FF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409400">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endParaRPr sz="900"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000000"/>
                          </a:solidFill>
                          <a:latin typeface="Helvetica Neue"/>
                          <a:ea typeface="Helvetica Neue"/>
                          <a:cs typeface="Helvetica Neue"/>
                          <a:sym typeface="Helvetica Neue"/>
                        </a:rPr>
                        <a:t>$225.</a:t>
                      </a:r>
                      <a:r>
                        <a:rPr lang="en-GB" sz="900" b="1">
                          <a:latin typeface="Helvetica Neue"/>
                          <a:ea typeface="Helvetica Neue"/>
                          <a:cs typeface="Helvetica Neue"/>
                          <a:sym typeface="Helvetica Neue"/>
                        </a:rPr>
                        <a:t>00</a:t>
                      </a:r>
                      <a:r>
                        <a:rPr lang="en-GB" sz="900" b="1" u="none" strike="noStrike" cap="none">
                          <a:solidFill>
                            <a:srgbClr val="000000"/>
                          </a:solidFill>
                          <a:latin typeface="Helvetica Neue"/>
                          <a:ea typeface="Helvetica Neue"/>
                          <a:cs typeface="Helvetica Neue"/>
                          <a:sym typeface="Helvetica Neue"/>
                        </a:rPr>
                        <a:t> per person</a:t>
                      </a:r>
                      <a:endParaRPr sz="900" b="1" u="none" strike="noStrike" cap="none">
                        <a:solidFill>
                          <a:srgbClr val="00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Maximum 4 QCE Credits</a:t>
                      </a:r>
                      <a:endParaRPr sz="900" b="1" u="none" strike="noStrike" cap="none">
                        <a:solidFill>
                          <a:srgbClr val="00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47" name="Google Shape;247;p29"/>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SIT20122 Certificate II in Tourism</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p:nvPr/>
        </p:nvSpPr>
        <p:spPr>
          <a:xfrm>
            <a:off x="407280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54" name="Google Shape;254;p30"/>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600">
                <a:solidFill>
                  <a:srgbClr val="999999"/>
                </a:solidFill>
                <a:latin typeface="Helvetica Neue"/>
                <a:ea typeface="Helvetica Neue"/>
                <a:cs typeface="Helvetica Neue"/>
                <a:sym typeface="Helvetica Neue"/>
              </a:rPr>
              <a:t>2024 Business &amp; Tourism Course Offerings</a:t>
            </a:r>
            <a:endParaRPr sz="600">
              <a:solidFill>
                <a:srgbClr val="999999"/>
              </a:solidFill>
              <a:latin typeface="Helvetica Neue"/>
              <a:ea typeface="Helvetica Neue"/>
              <a:cs typeface="Helvetica Neue"/>
              <a:sym typeface="Helvetica Neue"/>
            </a:endParaRPr>
          </a:p>
        </p:txBody>
      </p:sp>
      <p:pic>
        <p:nvPicPr>
          <p:cNvPr id="255" name="Google Shape;255;p30"/>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256" name="Google Shape;256;p30"/>
          <p:cNvSpPr txBox="1">
            <a:spLocks noGrp="1"/>
          </p:cNvSpPr>
          <p:nvPr>
            <p:ph type="body" idx="1"/>
          </p:nvPr>
        </p:nvSpPr>
        <p:spPr>
          <a:xfrm>
            <a:off x="4979625" y="2631625"/>
            <a:ext cx="3670500" cy="1002000"/>
          </a:xfrm>
          <a:prstGeom prst="rect">
            <a:avLst/>
          </a:prstGeom>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a:solidFill>
                  <a:schemeClr val="lt1"/>
                </a:solidFill>
              </a:rPr>
              <a:t>SIT20122 Certificate II in Tourism</a:t>
            </a:r>
            <a:br>
              <a:rPr lang="en-GB" sz="1200">
                <a:solidFill>
                  <a:schemeClr val="lt1"/>
                </a:solidFill>
              </a:rPr>
            </a:br>
            <a:r>
              <a:rPr lang="en-GB" sz="1200">
                <a:solidFill>
                  <a:schemeClr val="lt1"/>
                </a:solidFill>
              </a:rPr>
              <a:t>(max. 4 QCE Credits)</a:t>
            </a:r>
            <a:endParaRPr sz="1200">
              <a:solidFill>
                <a:schemeClr val="lt1"/>
              </a:solidFill>
            </a:endParaRPr>
          </a:p>
          <a:p>
            <a:pPr marL="457200" lvl="0" indent="-304800" algn="l" rtl="0">
              <a:lnSpc>
                <a:spcPct val="110000"/>
              </a:lnSpc>
              <a:spcBef>
                <a:spcPts val="1000"/>
              </a:spcBef>
              <a:spcAft>
                <a:spcPts val="1000"/>
              </a:spcAft>
              <a:buClr>
                <a:schemeClr val="lt1"/>
              </a:buClr>
              <a:buSzPts val="1200"/>
              <a:buChar char="●"/>
            </a:pPr>
            <a:r>
              <a:rPr lang="en-GB" sz="1200">
                <a:solidFill>
                  <a:schemeClr val="lt1"/>
                </a:solidFill>
              </a:rPr>
              <a:t>A range of career pathway options including pathway into BSB30120 Certificate III in Business</a:t>
            </a:r>
            <a:endParaRPr sz="1200">
              <a:solidFill>
                <a:schemeClr val="lt1"/>
              </a:solidFill>
            </a:endParaRPr>
          </a:p>
        </p:txBody>
      </p:sp>
      <p:sp>
        <p:nvSpPr>
          <p:cNvPr id="257" name="Google Shape;257;p30"/>
          <p:cNvSpPr txBox="1">
            <a:spLocks noGrp="1"/>
          </p:cNvSpPr>
          <p:nvPr>
            <p:ph type="title"/>
          </p:nvPr>
        </p:nvSpPr>
        <p:spPr>
          <a:xfrm>
            <a:off x="5092125" y="1632675"/>
            <a:ext cx="34455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sp>
        <p:nvSpPr>
          <p:cNvPr id="258" name="Google Shape;258;p30"/>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D9D9D9"/>
                </a:solidFill>
                <a:latin typeface="Helvetica Neue"/>
                <a:ea typeface="Helvetica Neue"/>
                <a:cs typeface="Helvetica Neue"/>
                <a:sym typeface="Helvetica Neue"/>
              </a:rPr>
              <a:t>SIT20122 Certificate II in Tourism</a:t>
            </a:r>
            <a:endParaRPr sz="600">
              <a:solidFill>
                <a:srgbClr val="D9D9D9"/>
              </a:solidFill>
              <a:latin typeface="Helvetica Neue"/>
              <a:ea typeface="Helvetica Neue"/>
              <a:cs typeface="Helvetica Neue"/>
              <a:sym typeface="Helvetica Neue"/>
            </a:endParaRPr>
          </a:p>
        </p:txBody>
      </p:sp>
      <p:pic>
        <p:nvPicPr>
          <p:cNvPr id="259" name="Google Shape;259;p30"/>
          <p:cNvPicPr preferRelativeResize="0"/>
          <p:nvPr/>
        </p:nvPicPr>
        <p:blipFill rotWithShape="1">
          <a:blip r:embed="rId4">
            <a:alphaModFix/>
          </a:blip>
          <a:srcRect t="12478" b="12485"/>
          <a:stretch/>
        </p:blipFill>
        <p:spPr>
          <a:xfrm>
            <a:off x="0" y="-2725"/>
            <a:ext cx="4571999" cy="5143501"/>
          </a:xfrm>
          <a:prstGeom prst="rect">
            <a:avLst/>
          </a:prstGeom>
          <a:noFill/>
          <a:ln>
            <a:noFill/>
          </a:ln>
        </p:spPr>
      </p:pic>
      <p:pic>
        <p:nvPicPr>
          <p:cNvPr id="260" name="Google Shape;260;p30"/>
          <p:cNvPicPr preferRelativeResize="0"/>
          <p:nvPr/>
        </p:nvPicPr>
        <p:blipFill rotWithShape="1">
          <a:blip r:embed="rId5">
            <a:alphaModFix/>
          </a:blip>
          <a:srcRect/>
          <a:stretch/>
        </p:blipFill>
        <p:spPr>
          <a:xfrm>
            <a:off x="202300" y="4645526"/>
            <a:ext cx="888525" cy="3242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66"/>
        <p:cNvGrpSpPr/>
        <p:nvPr/>
      </p:nvGrpSpPr>
      <p:grpSpPr>
        <a:xfrm>
          <a:off x="0" y="0"/>
          <a:ext cx="0" cy="0"/>
          <a:chOff x="0" y="0"/>
          <a:chExt cx="0" cy="0"/>
        </a:xfrm>
      </p:grpSpPr>
      <p:pic>
        <p:nvPicPr>
          <p:cNvPr id="268" name="Google Shape;268;p31"/>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graphicFrame>
        <p:nvGraphicFramePr>
          <p:cNvPr id="269" name="Google Shape;269;p31"/>
          <p:cNvGraphicFramePr/>
          <p:nvPr/>
        </p:nvGraphicFramePr>
        <p:xfrm>
          <a:off x="2278250" y="743075"/>
          <a:ext cx="3240525" cy="1828680"/>
        </p:xfrm>
        <a:graphic>
          <a:graphicData uri="http://schemas.openxmlformats.org/drawingml/2006/table">
            <a:tbl>
              <a:tblPr>
                <a:noFill/>
                <a:tableStyleId>{D02D385B-3E23-4C99-8967-585ADCF9F31C}</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1</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Source, Use and Present Information</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Research Using the Internet</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Public Activities and Events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Business Software Applications</a:t>
                      </a:r>
                      <a:endParaRPr sz="8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Ecotourism and the ‘Invest in our Planet’ Event</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Tourism Business Industry Discovery</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Travel Package Presentation</a:t>
                      </a:r>
                      <a:endParaRPr sz="8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270" name="Google Shape;270;p31"/>
          <p:cNvGraphicFramePr/>
          <p:nvPr/>
        </p:nvGraphicFramePr>
        <p:xfrm>
          <a:off x="5637450" y="743075"/>
          <a:ext cx="3240525" cy="1462920"/>
        </p:xfrm>
        <a:graphic>
          <a:graphicData uri="http://schemas.openxmlformats.org/drawingml/2006/table">
            <a:tbl>
              <a:tblPr>
                <a:noFill/>
                <a:tableStyleId>{D02D385B-3E23-4C99-8967-585ADCF9F31C}</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89525">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3</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Provide Information to Visitors and Customers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Interacting with Customers</a:t>
                      </a:r>
                      <a:endParaRPr sz="8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1"/>
                  </a:ext>
                </a:extLst>
              </a:tr>
              <a:tr h="279875">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8100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Go! Travel ‘VIP’ Information Evening</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Interact with Customers at the Go! Travel Agency</a:t>
                      </a:r>
                      <a:endParaRPr sz="8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271" name="Google Shape;271;p31"/>
          <p:cNvGraphicFramePr/>
          <p:nvPr/>
        </p:nvGraphicFramePr>
        <p:xfrm>
          <a:off x="2278250" y="2662750"/>
          <a:ext cx="3240525" cy="1828680"/>
        </p:xfrm>
        <a:graphic>
          <a:graphicData uri="http://schemas.openxmlformats.org/drawingml/2006/table">
            <a:tbl>
              <a:tblPr>
                <a:noFill/>
                <a:tableStyleId>{D02D385B-3E23-4C99-8967-585ADCF9F31C}</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2</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1425" marT="91425" marB="91425"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Safe Work Practices at the Go! Travel Office</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Deliver a Safety Briefing</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Social and Cultural Sensitivity</a:t>
                      </a:r>
                      <a:endParaRPr sz="800">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70000"/>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6675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Participate in Safe Work Practices at Go! Travel</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Deliver a Safety Briefing to Go! Travel Exhibitors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Show Social and Cultural Sensitivity in the Tourism Industry</a:t>
                      </a:r>
                      <a:endParaRPr sz="800">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70000"/>
                      </a:srgbClr>
                    </a:solidFill>
                  </a:tcPr>
                </a:tc>
                <a:extLst>
                  <a:ext uri="{0D108BD9-81ED-4DB2-BD59-A6C34878D82A}">
                    <a16:rowId xmlns:a16="http://schemas.microsoft.com/office/drawing/2014/main" val="10003"/>
                  </a:ext>
                </a:extLst>
              </a:tr>
            </a:tbl>
          </a:graphicData>
        </a:graphic>
      </p:graphicFrame>
      <p:sp>
        <p:nvSpPr>
          <p:cNvPr id="272" name="Google Shape;272;p31"/>
          <p:cNvSpPr txBox="1">
            <a:spLocks noGrp="1"/>
          </p:cNvSpPr>
          <p:nvPr>
            <p:ph type="title"/>
          </p:nvPr>
        </p:nvSpPr>
        <p:spPr>
          <a:xfrm>
            <a:off x="238475" y="2726025"/>
            <a:ext cx="1799700" cy="464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1200">
                <a:solidFill>
                  <a:schemeClr val="lt1"/>
                </a:solidFill>
              </a:rPr>
              <a:t>SIT20122 </a:t>
            </a:r>
            <a:endParaRPr sz="1200">
              <a:solidFill>
                <a:schemeClr val="lt1"/>
              </a:solidFill>
            </a:endParaRPr>
          </a:p>
          <a:p>
            <a:pPr marL="0" lvl="0" indent="0" algn="l" rtl="0">
              <a:lnSpc>
                <a:spcPct val="90000"/>
              </a:lnSpc>
              <a:spcBef>
                <a:spcPts val="0"/>
              </a:spcBef>
              <a:spcAft>
                <a:spcPts val="0"/>
              </a:spcAft>
              <a:buSzPts val="4400"/>
              <a:buNone/>
            </a:pPr>
            <a:r>
              <a:rPr lang="en-GB" sz="1200">
                <a:solidFill>
                  <a:schemeClr val="lt1"/>
                </a:solidFill>
              </a:rPr>
              <a:t>Certificate II in Tourism</a:t>
            </a:r>
            <a:endParaRPr sz="1200">
              <a:solidFill>
                <a:schemeClr val="lt1"/>
              </a:solidFill>
            </a:endParaRPr>
          </a:p>
        </p:txBody>
      </p:sp>
      <p:sp>
        <p:nvSpPr>
          <p:cNvPr id="273" name="Google Shape;273;p31"/>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80" b="1">
                <a:solidFill>
                  <a:schemeClr val="lt1"/>
                </a:solidFill>
                <a:latin typeface="Helvetica Neue"/>
                <a:ea typeface="Helvetica Neue"/>
                <a:cs typeface="Helvetica Neue"/>
                <a:sym typeface="Helvetica Neue"/>
              </a:rPr>
              <a:t>COURSE SCHEDULE</a:t>
            </a:r>
            <a:endParaRPr sz="2180" b="1">
              <a:solidFill>
                <a:schemeClr val="lt1"/>
              </a:solidFill>
              <a:latin typeface="Helvetica Neue"/>
              <a:ea typeface="Helvetica Neue"/>
              <a:cs typeface="Helvetica Neue"/>
              <a:sym typeface="Helvetica Neue"/>
            </a:endParaRPr>
          </a:p>
        </p:txBody>
      </p:sp>
      <p:sp>
        <p:nvSpPr>
          <p:cNvPr id="274" name="Google Shape;274;p31"/>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D9D9D9"/>
                </a:solidFill>
                <a:latin typeface="Helvetica Neue"/>
                <a:ea typeface="Helvetica Neue"/>
                <a:cs typeface="Helvetica Neue"/>
                <a:sym typeface="Helvetica Neue"/>
              </a:rPr>
              <a:t>SIT20122 Certificate II in Tourism</a:t>
            </a:r>
            <a:endParaRPr sz="600">
              <a:solidFill>
                <a:srgbClr val="D9D9D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subTitle" idx="1"/>
          </p:nvPr>
        </p:nvSpPr>
        <p:spPr>
          <a:xfrm>
            <a:off x="1870800" y="1577525"/>
            <a:ext cx="5402400" cy="15252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950"/>
              <a:buNone/>
            </a:pPr>
            <a:r>
              <a:rPr lang="en-GB" sz="1800">
                <a:solidFill>
                  <a:schemeClr val="dk1"/>
                </a:solidFill>
                <a:latin typeface="Helvetica Neue Light"/>
                <a:ea typeface="Helvetica Neue Light"/>
                <a:cs typeface="Helvetica Neue Light"/>
                <a:sym typeface="Helvetica Neue Light"/>
              </a:rPr>
              <a:t>We are leaders in Vocational Education in schools; enabling teachers with high quality certificate programs and support; equipping students with skills to navigate a successful future.</a:t>
            </a:r>
            <a:endParaRPr sz="1800">
              <a:solidFill>
                <a:schemeClr val="dk1"/>
              </a:solidFill>
              <a:latin typeface="Helvetica Neue Light"/>
              <a:ea typeface="Helvetica Neue Light"/>
              <a:cs typeface="Helvetica Neue Light"/>
              <a:sym typeface="Helvetica Neue Light"/>
            </a:endParaRPr>
          </a:p>
          <a:p>
            <a:pPr marL="0" lvl="0" indent="0" algn="ctr" rtl="0">
              <a:lnSpc>
                <a:spcPct val="115000"/>
              </a:lnSpc>
              <a:spcBef>
                <a:spcPts val="0"/>
              </a:spcBef>
              <a:spcAft>
                <a:spcPts val="0"/>
              </a:spcAft>
              <a:buSzPts val="197"/>
              <a:buNone/>
            </a:pPr>
            <a:endParaRPr sz="1800">
              <a:solidFill>
                <a:schemeClr val="dk1"/>
              </a:solidFill>
              <a:latin typeface="Helvetica Neue Light"/>
              <a:ea typeface="Helvetica Neue Light"/>
              <a:cs typeface="Helvetica Neue Light"/>
              <a:sym typeface="Helvetica Neue Light"/>
            </a:endParaRPr>
          </a:p>
        </p:txBody>
      </p:sp>
      <p:pic>
        <p:nvPicPr>
          <p:cNvPr id="66" name="Google Shape;66;p14"/>
          <p:cNvPicPr preferRelativeResize="0"/>
          <p:nvPr/>
        </p:nvPicPr>
        <p:blipFill rotWithShape="1">
          <a:blip r:embed="rId4">
            <a:alphaModFix/>
          </a:blip>
          <a:srcRect/>
          <a:stretch/>
        </p:blipFill>
        <p:spPr>
          <a:xfrm>
            <a:off x="3742963" y="3845950"/>
            <a:ext cx="1658076" cy="777226"/>
          </a:xfrm>
          <a:prstGeom prst="rect">
            <a:avLst/>
          </a:prstGeom>
          <a:noFill/>
          <a:ln>
            <a:noFill/>
          </a:ln>
        </p:spPr>
      </p:pic>
      <p:sp>
        <p:nvSpPr>
          <p:cNvPr id="67" name="Google Shape;67;p14"/>
          <p:cNvSpPr txBox="1"/>
          <p:nvPr/>
        </p:nvSpPr>
        <p:spPr>
          <a:xfrm>
            <a:off x="3072000" y="1254425"/>
            <a:ext cx="3000000" cy="323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1000" b="1">
                <a:solidFill>
                  <a:srgbClr val="1D488A"/>
                </a:solidFill>
                <a:latin typeface="Helvetica Neue"/>
                <a:ea typeface="Helvetica Neue"/>
                <a:cs typeface="Helvetica Neue"/>
                <a:sym typeface="Helvetica Neue"/>
              </a:rPr>
              <a:t>THE BINNACLE MISSION</a:t>
            </a:r>
            <a:endParaRPr sz="1000" b="1">
              <a:solidFill>
                <a:srgbClr val="1D488A"/>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2"/>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281" name="Google Shape;281;p32"/>
          <p:cNvPicPr preferRelativeResize="0"/>
          <p:nvPr/>
        </p:nvPicPr>
        <p:blipFill rotWithShape="1">
          <a:blip r:embed="rId3">
            <a:alphaModFix/>
          </a:blip>
          <a:srcRect l="33189" t="7841" r="15441" b="5510"/>
          <a:stretch/>
        </p:blipFill>
        <p:spPr>
          <a:xfrm>
            <a:off x="4572000" y="0"/>
            <a:ext cx="4572001" cy="5143499"/>
          </a:xfrm>
          <a:prstGeom prst="rect">
            <a:avLst/>
          </a:prstGeom>
          <a:noFill/>
          <a:ln>
            <a:noFill/>
          </a:ln>
        </p:spPr>
      </p:pic>
      <p:sp>
        <p:nvSpPr>
          <p:cNvPr id="283" name="Google Shape;283;p32"/>
          <p:cNvSpPr txBox="1">
            <a:spLocks noGrp="1"/>
          </p:cNvSpPr>
          <p:nvPr>
            <p:ph type="body" idx="1"/>
          </p:nvPr>
        </p:nvSpPr>
        <p:spPr>
          <a:xfrm>
            <a:off x="585275" y="1494596"/>
            <a:ext cx="3655200" cy="21543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a:solidFill>
                  <a:schemeClr val="lt1"/>
                </a:solidFill>
              </a:rPr>
              <a:t>Communication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Customer service</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Safe and sustainable work practices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Source and present information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Social and cultural sensitivity</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Digital technologies and software applications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Working effectively in business environments</a:t>
            </a:r>
            <a:endParaRPr sz="1200">
              <a:solidFill>
                <a:schemeClr val="lt1"/>
              </a:solidFill>
            </a:endParaRPr>
          </a:p>
        </p:txBody>
      </p:sp>
      <p:sp>
        <p:nvSpPr>
          <p:cNvPr id="284" name="Google Shape;284;p32"/>
          <p:cNvSpPr txBox="1">
            <a:spLocks noGrp="1"/>
          </p:cNvSpPr>
          <p:nvPr>
            <p:ph type="title"/>
          </p:nvPr>
        </p:nvSpPr>
        <p:spPr>
          <a:xfrm>
            <a:off x="585275" y="917182"/>
            <a:ext cx="3322800" cy="489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285" name="Google Shape;285;p32"/>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sp>
        <p:nvSpPr>
          <p:cNvPr id="286" name="Google Shape;286;p32"/>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666666"/>
                </a:solidFill>
                <a:latin typeface="Helvetica Neue"/>
                <a:ea typeface="Helvetica Neue"/>
                <a:cs typeface="Helvetica Neue"/>
                <a:sym typeface="Helvetica Neue"/>
              </a:rPr>
              <a:t>SIT20122 Certificate II in Tourism</a:t>
            </a:r>
            <a:endParaRPr sz="600">
              <a:solidFill>
                <a:srgbClr val="666666"/>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3"/>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293" name="Google Shape;293;p33"/>
          <p:cNvPicPr preferRelativeResize="0"/>
          <p:nvPr/>
        </p:nvPicPr>
        <p:blipFill rotWithShape="1">
          <a:blip r:embed="rId3">
            <a:alphaModFix/>
          </a:blip>
          <a:srcRect l="25220" r="15491"/>
          <a:stretch/>
        </p:blipFill>
        <p:spPr>
          <a:xfrm>
            <a:off x="4572000" y="0"/>
            <a:ext cx="4572001" cy="5143499"/>
          </a:xfrm>
          <a:prstGeom prst="rect">
            <a:avLst/>
          </a:prstGeom>
          <a:noFill/>
          <a:ln>
            <a:noFill/>
          </a:ln>
        </p:spPr>
      </p:pic>
      <p:sp>
        <p:nvSpPr>
          <p:cNvPr id="294" name="Google Shape;294;p33"/>
          <p:cNvSpPr txBox="1">
            <a:spLocks noGrp="1"/>
          </p:cNvSpPr>
          <p:nvPr>
            <p:ph type="body" idx="1"/>
          </p:nvPr>
        </p:nvSpPr>
        <p:spPr>
          <a:xfrm>
            <a:off x="614400" y="2140900"/>
            <a:ext cx="3460800" cy="14607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Conducting projects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Tourism-related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a:t>
            </a:r>
            <a:endParaRPr sz="1200">
              <a:solidFill>
                <a:schemeClr val="lt1"/>
              </a:solidFill>
            </a:endParaRPr>
          </a:p>
        </p:txBody>
      </p:sp>
      <p:sp>
        <p:nvSpPr>
          <p:cNvPr id="295" name="Google Shape;295;p33"/>
          <p:cNvSpPr txBox="1">
            <a:spLocks noGrp="1"/>
          </p:cNvSpPr>
          <p:nvPr>
            <p:ph type="title"/>
          </p:nvPr>
        </p:nvSpPr>
        <p:spPr>
          <a:xfrm>
            <a:off x="614400" y="1256525"/>
            <a:ext cx="27519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296" name="Google Shape;296;p33"/>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298" name="Google Shape;298;p33"/>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SIT20122 Certificate II in Tourism</a:t>
            </a:r>
            <a:endParaRPr sz="600">
              <a:solidFill>
                <a:srgbClr val="EFEFE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p:nvPr/>
        </p:nvSpPr>
        <p:spPr>
          <a:xfrm>
            <a:off x="0" y="-50"/>
            <a:ext cx="3980400" cy="5143500"/>
          </a:xfrm>
          <a:prstGeom prst="rect">
            <a:avLst/>
          </a:prstGeom>
          <a:solidFill>
            <a:srgbClr val="EA8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306" name="Google Shape;306;p34"/>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07" name="Google Shape;307;p34"/>
          <p:cNvSpPr txBox="1"/>
          <p:nvPr/>
        </p:nvSpPr>
        <p:spPr>
          <a:xfrm>
            <a:off x="5738900" y="769675"/>
            <a:ext cx="1434600" cy="609900"/>
          </a:xfrm>
          <a:prstGeom prst="rect">
            <a:avLst/>
          </a:prstGeom>
          <a:solidFill>
            <a:schemeClr val="accent1"/>
          </a:solidFill>
          <a:ln>
            <a:noFill/>
          </a:ln>
        </p:spPr>
        <p:txBody>
          <a:bodyPr spcFirstLastPara="1" wrap="square" lIns="216000" tIns="180000" rIns="216000" bIns="180000" anchor="t" anchorCtr="0">
            <a:sp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II in Tourism</a:t>
            </a:r>
            <a:endParaRPr sz="800" b="1">
              <a:solidFill>
                <a:schemeClr val="lt1"/>
              </a:solidFill>
              <a:latin typeface="Helvetica Neue"/>
              <a:ea typeface="Helvetica Neue"/>
              <a:cs typeface="Helvetica Neue"/>
              <a:sym typeface="Helvetica Neue"/>
            </a:endParaRPr>
          </a:p>
        </p:txBody>
      </p:sp>
      <p:sp>
        <p:nvSpPr>
          <p:cNvPr id="308" name="Google Shape;308;p34"/>
          <p:cNvSpPr txBox="1"/>
          <p:nvPr/>
        </p:nvSpPr>
        <p:spPr>
          <a:xfrm>
            <a:off x="4571988"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IV / Diploma</a:t>
            </a:r>
            <a:endParaRPr sz="800" b="1">
              <a:solidFill>
                <a:schemeClr val="lt1"/>
              </a:solidFill>
              <a:latin typeface="Helvetica Neue"/>
              <a:ea typeface="Helvetica Neue"/>
              <a:cs typeface="Helvetica Neue"/>
              <a:sym typeface="Helvetica Neue"/>
            </a:endParaRPr>
          </a:p>
        </p:txBody>
      </p:sp>
      <p:sp>
        <p:nvSpPr>
          <p:cNvPr id="309" name="Google Shape;309;p34"/>
          <p:cNvSpPr txBox="1"/>
          <p:nvPr/>
        </p:nvSpPr>
        <p:spPr>
          <a:xfrm>
            <a:off x="6579725"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III in Business</a:t>
            </a:r>
            <a:endParaRPr sz="700">
              <a:solidFill>
                <a:schemeClr val="lt1"/>
              </a:solidFill>
              <a:latin typeface="Helvetica Neue"/>
              <a:ea typeface="Helvetica Neue"/>
              <a:cs typeface="Helvetica Neue"/>
              <a:sym typeface="Helvetica Neue"/>
            </a:endParaRPr>
          </a:p>
        </p:txBody>
      </p:sp>
      <p:sp>
        <p:nvSpPr>
          <p:cNvPr id="310" name="Google Shape;310;p34"/>
          <p:cNvSpPr txBox="1"/>
          <p:nvPr/>
        </p:nvSpPr>
        <p:spPr>
          <a:xfrm>
            <a:off x="6579725" y="27096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Retail Travel</a:t>
            </a:r>
            <a:endParaRPr sz="800" b="1">
              <a:solidFill>
                <a:schemeClr val="accent1"/>
              </a:solidFill>
              <a:latin typeface="Helvetica Neue"/>
              <a:ea typeface="Helvetica Neue"/>
              <a:cs typeface="Helvetica Neue"/>
              <a:sym typeface="Helvetica Neue"/>
            </a:endParaRPr>
          </a:p>
        </p:txBody>
      </p:sp>
      <p:sp>
        <p:nvSpPr>
          <p:cNvPr id="311" name="Google Shape;311;p34"/>
          <p:cNvSpPr txBox="1"/>
          <p:nvPr/>
        </p:nvSpPr>
        <p:spPr>
          <a:xfrm>
            <a:off x="6579725" y="31398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Tour Wholesale</a:t>
            </a:r>
            <a:endParaRPr sz="800" b="1">
              <a:solidFill>
                <a:schemeClr val="accent1"/>
              </a:solidFill>
              <a:latin typeface="Helvetica Neue"/>
              <a:ea typeface="Helvetica Neue"/>
              <a:cs typeface="Helvetica Neue"/>
              <a:sym typeface="Helvetica Neue"/>
            </a:endParaRPr>
          </a:p>
        </p:txBody>
      </p:sp>
      <p:sp>
        <p:nvSpPr>
          <p:cNvPr id="312" name="Google Shape;312;p34"/>
          <p:cNvSpPr txBox="1"/>
          <p:nvPr/>
        </p:nvSpPr>
        <p:spPr>
          <a:xfrm>
            <a:off x="6579725" y="35700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Visitor Information Services</a:t>
            </a:r>
            <a:endParaRPr sz="800" b="1">
              <a:solidFill>
                <a:schemeClr val="accent1"/>
              </a:solidFill>
              <a:latin typeface="Helvetica Neue"/>
              <a:ea typeface="Helvetica Neue"/>
              <a:cs typeface="Helvetica Neue"/>
              <a:sym typeface="Helvetica Neue"/>
            </a:endParaRPr>
          </a:p>
        </p:txBody>
      </p:sp>
      <p:cxnSp>
        <p:nvCxnSpPr>
          <p:cNvPr id="313" name="Google Shape;313;p34"/>
          <p:cNvCxnSpPr>
            <a:stCxn id="307" idx="2"/>
            <a:endCxn id="308" idx="0"/>
          </p:cNvCxnSpPr>
          <p:nvPr/>
        </p:nvCxnSpPr>
        <p:spPr>
          <a:xfrm rot="5400000">
            <a:off x="5757200" y="1094275"/>
            <a:ext cx="413700" cy="984300"/>
          </a:xfrm>
          <a:prstGeom prst="bentConnector3">
            <a:avLst>
              <a:gd name="adj1" fmla="val 49994"/>
            </a:avLst>
          </a:prstGeom>
          <a:noFill/>
          <a:ln w="9525" cap="flat" cmpd="sng">
            <a:solidFill>
              <a:schemeClr val="accent1"/>
            </a:solidFill>
            <a:prstDash val="solid"/>
            <a:round/>
            <a:headEnd type="none" w="med" len="med"/>
            <a:tailEnd type="none" w="med" len="med"/>
          </a:ln>
        </p:spPr>
      </p:cxnSp>
      <p:cxnSp>
        <p:nvCxnSpPr>
          <p:cNvPr id="314" name="Google Shape;314;p34"/>
          <p:cNvCxnSpPr>
            <a:stCxn id="307" idx="2"/>
            <a:endCxn id="309" idx="0"/>
          </p:cNvCxnSpPr>
          <p:nvPr/>
        </p:nvCxnSpPr>
        <p:spPr>
          <a:xfrm rot="-5400000" flipH="1">
            <a:off x="6761150" y="1074625"/>
            <a:ext cx="413700" cy="1023600"/>
          </a:xfrm>
          <a:prstGeom prst="bentConnector3">
            <a:avLst>
              <a:gd name="adj1" fmla="val 49994"/>
            </a:avLst>
          </a:prstGeom>
          <a:noFill/>
          <a:ln w="9525" cap="flat" cmpd="sng">
            <a:solidFill>
              <a:schemeClr val="accent1"/>
            </a:solidFill>
            <a:prstDash val="solid"/>
            <a:round/>
            <a:headEnd type="none" w="med" len="med"/>
            <a:tailEnd type="none" w="med" len="med"/>
          </a:ln>
        </p:spPr>
      </p:cxnSp>
      <p:sp>
        <p:nvSpPr>
          <p:cNvPr id="315" name="Google Shape;315;p34"/>
          <p:cNvSpPr txBox="1">
            <a:spLocks noGrp="1"/>
          </p:cNvSpPr>
          <p:nvPr>
            <p:ph type="body" idx="1"/>
          </p:nvPr>
        </p:nvSpPr>
        <p:spPr>
          <a:xfrm>
            <a:off x="7479800" y="1542775"/>
            <a:ext cx="1011300" cy="264900"/>
          </a:xfrm>
          <a:prstGeom prst="rect">
            <a:avLst/>
          </a:prstGeom>
        </p:spPr>
        <p:txBody>
          <a:bodyPr spcFirstLastPara="1" wrap="square" lIns="91425" tIns="91425" rIns="91425" bIns="91425" anchor="t" anchorCtr="0">
            <a:noAutofit/>
          </a:bodyPr>
          <a:lstStyle/>
          <a:p>
            <a:pPr marL="0" lvl="0" indent="0" algn="l" rtl="0">
              <a:lnSpc>
                <a:spcPct val="110000"/>
              </a:lnSpc>
              <a:spcBef>
                <a:spcPts val="700"/>
              </a:spcBef>
              <a:spcAft>
                <a:spcPts val="0"/>
              </a:spcAft>
              <a:buSzPts val="1018"/>
              <a:buNone/>
            </a:pPr>
            <a:r>
              <a:rPr lang="en-GB" sz="600">
                <a:solidFill>
                  <a:schemeClr val="accent1"/>
                </a:solidFill>
              </a:rPr>
              <a:t>Year 11 and 12 Option</a:t>
            </a:r>
            <a:endParaRPr sz="600">
              <a:solidFill>
                <a:schemeClr val="accent1"/>
              </a:solidFill>
            </a:endParaRPr>
          </a:p>
        </p:txBody>
      </p:sp>
      <p:cxnSp>
        <p:nvCxnSpPr>
          <p:cNvPr id="316" name="Google Shape;316;p34"/>
          <p:cNvCxnSpPr>
            <a:stCxn id="309" idx="3"/>
            <a:endCxn id="310" idx="3"/>
          </p:cNvCxnSpPr>
          <p:nvPr/>
        </p:nvCxnSpPr>
        <p:spPr>
          <a:xfrm>
            <a:off x="8379725" y="2144225"/>
            <a:ext cx="600" cy="749100"/>
          </a:xfrm>
          <a:prstGeom prst="bentConnector3">
            <a:avLst>
              <a:gd name="adj1" fmla="val 39687500"/>
            </a:avLst>
          </a:prstGeom>
          <a:noFill/>
          <a:ln w="9525" cap="flat" cmpd="sng">
            <a:solidFill>
              <a:schemeClr val="accent1"/>
            </a:solidFill>
            <a:prstDash val="solid"/>
            <a:round/>
            <a:headEnd type="none" w="med" len="med"/>
            <a:tailEnd type="none" w="med" len="med"/>
          </a:ln>
        </p:spPr>
      </p:cxnSp>
      <p:cxnSp>
        <p:nvCxnSpPr>
          <p:cNvPr id="317" name="Google Shape;317;p34"/>
          <p:cNvCxnSpPr>
            <a:stCxn id="309" idx="3"/>
            <a:endCxn id="311" idx="3"/>
          </p:cNvCxnSpPr>
          <p:nvPr/>
        </p:nvCxnSpPr>
        <p:spPr>
          <a:xfrm>
            <a:off x="8379725" y="2144225"/>
            <a:ext cx="600" cy="1179300"/>
          </a:xfrm>
          <a:prstGeom prst="bentConnector3">
            <a:avLst>
              <a:gd name="adj1" fmla="val 39687500"/>
            </a:avLst>
          </a:prstGeom>
          <a:noFill/>
          <a:ln w="9525" cap="flat" cmpd="sng">
            <a:solidFill>
              <a:schemeClr val="accent1"/>
            </a:solidFill>
            <a:prstDash val="solid"/>
            <a:round/>
            <a:headEnd type="none" w="med" len="med"/>
            <a:tailEnd type="none" w="med" len="med"/>
          </a:ln>
        </p:spPr>
      </p:cxnSp>
      <p:cxnSp>
        <p:nvCxnSpPr>
          <p:cNvPr id="318" name="Google Shape;318;p34"/>
          <p:cNvCxnSpPr>
            <a:stCxn id="309" idx="3"/>
            <a:endCxn id="312" idx="3"/>
          </p:cNvCxnSpPr>
          <p:nvPr/>
        </p:nvCxnSpPr>
        <p:spPr>
          <a:xfrm>
            <a:off x="8379725" y="2144225"/>
            <a:ext cx="600" cy="1609500"/>
          </a:xfrm>
          <a:prstGeom prst="bentConnector3">
            <a:avLst>
              <a:gd name="adj1" fmla="val 39687500"/>
            </a:avLst>
          </a:prstGeom>
          <a:noFill/>
          <a:ln w="9525" cap="flat" cmpd="sng">
            <a:solidFill>
              <a:schemeClr val="accent1"/>
            </a:solidFill>
            <a:prstDash val="solid"/>
            <a:round/>
            <a:headEnd type="none" w="med" len="med"/>
            <a:tailEnd type="none" w="med" len="med"/>
          </a:ln>
        </p:spPr>
      </p:cxnSp>
      <p:sp>
        <p:nvSpPr>
          <p:cNvPr id="319" name="Google Shape;319;p34"/>
          <p:cNvSpPr txBox="1">
            <a:spLocks noGrp="1"/>
          </p:cNvSpPr>
          <p:nvPr>
            <p:ph type="body" idx="1"/>
          </p:nvPr>
        </p:nvSpPr>
        <p:spPr>
          <a:xfrm>
            <a:off x="4659275" y="1542775"/>
            <a:ext cx="1011300" cy="264900"/>
          </a:xfrm>
          <a:prstGeom prst="rect">
            <a:avLst/>
          </a:prstGeom>
        </p:spPr>
        <p:txBody>
          <a:bodyPr spcFirstLastPara="1" wrap="square" lIns="91425" tIns="91425" rIns="91425" bIns="91425" anchor="t" anchorCtr="0">
            <a:noAutofit/>
          </a:bodyPr>
          <a:lstStyle/>
          <a:p>
            <a:pPr marL="0" lvl="0" indent="0" algn="l" rtl="0">
              <a:lnSpc>
                <a:spcPct val="110000"/>
              </a:lnSpc>
              <a:spcBef>
                <a:spcPts val="700"/>
              </a:spcBef>
              <a:spcAft>
                <a:spcPts val="0"/>
              </a:spcAft>
              <a:buSzPts val="1018"/>
              <a:buNone/>
            </a:pPr>
            <a:r>
              <a:rPr lang="en-GB" sz="600">
                <a:solidFill>
                  <a:schemeClr val="accent1"/>
                </a:solidFill>
              </a:rPr>
              <a:t>Via another RTO</a:t>
            </a:r>
            <a:endParaRPr sz="600">
              <a:solidFill>
                <a:schemeClr val="accent1"/>
              </a:solidFill>
            </a:endParaRPr>
          </a:p>
        </p:txBody>
      </p:sp>
      <p:sp>
        <p:nvSpPr>
          <p:cNvPr id="320" name="Google Shape;320;p34"/>
          <p:cNvSpPr txBox="1"/>
          <p:nvPr/>
        </p:nvSpPr>
        <p:spPr>
          <a:xfrm>
            <a:off x="6579725" y="400662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Tour Operations/Tour Guide</a:t>
            </a:r>
            <a:endParaRPr sz="800" b="1">
              <a:solidFill>
                <a:schemeClr val="accent1"/>
              </a:solidFill>
              <a:latin typeface="Helvetica Neue"/>
              <a:ea typeface="Helvetica Neue"/>
              <a:cs typeface="Helvetica Neue"/>
              <a:sym typeface="Helvetica Neue"/>
            </a:endParaRPr>
          </a:p>
        </p:txBody>
      </p:sp>
      <p:sp>
        <p:nvSpPr>
          <p:cNvPr id="321" name="Google Shape;321;p34"/>
          <p:cNvSpPr txBox="1"/>
          <p:nvPr/>
        </p:nvSpPr>
        <p:spPr>
          <a:xfrm>
            <a:off x="4572000" y="27096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Senior Consultant</a:t>
            </a:r>
            <a:endParaRPr sz="800" b="1">
              <a:solidFill>
                <a:schemeClr val="accent1"/>
              </a:solidFill>
              <a:latin typeface="Helvetica Neue"/>
              <a:ea typeface="Helvetica Neue"/>
              <a:cs typeface="Helvetica Neue"/>
              <a:sym typeface="Helvetica Neue"/>
            </a:endParaRPr>
          </a:p>
        </p:txBody>
      </p:sp>
      <p:sp>
        <p:nvSpPr>
          <p:cNvPr id="322" name="Google Shape;322;p34"/>
          <p:cNvSpPr txBox="1"/>
          <p:nvPr/>
        </p:nvSpPr>
        <p:spPr>
          <a:xfrm>
            <a:off x="4572000" y="31398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Events Coordinator</a:t>
            </a:r>
            <a:endParaRPr sz="800" b="1">
              <a:solidFill>
                <a:schemeClr val="accent1"/>
              </a:solidFill>
              <a:latin typeface="Helvetica Neue"/>
              <a:ea typeface="Helvetica Neue"/>
              <a:cs typeface="Helvetica Neue"/>
              <a:sym typeface="Helvetica Neue"/>
            </a:endParaRPr>
          </a:p>
        </p:txBody>
      </p:sp>
      <p:sp>
        <p:nvSpPr>
          <p:cNvPr id="323" name="Google Shape;323;p34"/>
          <p:cNvSpPr txBox="1"/>
          <p:nvPr/>
        </p:nvSpPr>
        <p:spPr>
          <a:xfrm>
            <a:off x="4572000" y="35700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Tour / Events Manager</a:t>
            </a:r>
            <a:endParaRPr sz="800" b="1">
              <a:solidFill>
                <a:schemeClr val="accent1"/>
              </a:solidFill>
              <a:latin typeface="Helvetica Neue"/>
              <a:ea typeface="Helvetica Neue"/>
              <a:cs typeface="Helvetica Neue"/>
              <a:sym typeface="Helvetica Neue"/>
            </a:endParaRPr>
          </a:p>
        </p:txBody>
      </p:sp>
      <p:sp>
        <p:nvSpPr>
          <p:cNvPr id="324" name="Google Shape;324;p34"/>
          <p:cNvSpPr txBox="1"/>
          <p:nvPr/>
        </p:nvSpPr>
        <p:spPr>
          <a:xfrm>
            <a:off x="4572000" y="400662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Owner Operator</a:t>
            </a:r>
            <a:endParaRPr sz="800" b="1">
              <a:solidFill>
                <a:schemeClr val="accent1"/>
              </a:solidFill>
              <a:latin typeface="Helvetica Neue"/>
              <a:ea typeface="Helvetica Neue"/>
              <a:cs typeface="Helvetica Neue"/>
              <a:sym typeface="Helvetica Neue"/>
            </a:endParaRPr>
          </a:p>
        </p:txBody>
      </p:sp>
      <p:cxnSp>
        <p:nvCxnSpPr>
          <p:cNvPr id="325" name="Google Shape;325;p34"/>
          <p:cNvCxnSpPr>
            <a:stCxn id="308" idx="1"/>
            <a:endCxn id="321" idx="1"/>
          </p:cNvCxnSpPr>
          <p:nvPr/>
        </p:nvCxnSpPr>
        <p:spPr>
          <a:xfrm>
            <a:off x="4571988" y="2144225"/>
            <a:ext cx="600" cy="749100"/>
          </a:xfrm>
          <a:prstGeom prst="bentConnector3">
            <a:avLst>
              <a:gd name="adj1" fmla="val -39687500"/>
            </a:avLst>
          </a:prstGeom>
          <a:noFill/>
          <a:ln w="9525" cap="flat" cmpd="sng">
            <a:solidFill>
              <a:schemeClr val="accent1"/>
            </a:solidFill>
            <a:prstDash val="solid"/>
            <a:round/>
            <a:headEnd type="none" w="med" len="med"/>
            <a:tailEnd type="none" w="med" len="med"/>
          </a:ln>
        </p:spPr>
      </p:cxnSp>
      <p:cxnSp>
        <p:nvCxnSpPr>
          <p:cNvPr id="326" name="Google Shape;326;p34"/>
          <p:cNvCxnSpPr>
            <a:stCxn id="308" idx="1"/>
            <a:endCxn id="322" idx="1"/>
          </p:cNvCxnSpPr>
          <p:nvPr/>
        </p:nvCxnSpPr>
        <p:spPr>
          <a:xfrm>
            <a:off x="4571988" y="2144225"/>
            <a:ext cx="600" cy="1179300"/>
          </a:xfrm>
          <a:prstGeom prst="bentConnector3">
            <a:avLst>
              <a:gd name="adj1" fmla="val -39687500"/>
            </a:avLst>
          </a:prstGeom>
          <a:noFill/>
          <a:ln w="9525" cap="flat" cmpd="sng">
            <a:solidFill>
              <a:schemeClr val="accent1"/>
            </a:solidFill>
            <a:prstDash val="solid"/>
            <a:round/>
            <a:headEnd type="none" w="med" len="med"/>
            <a:tailEnd type="none" w="med" len="med"/>
          </a:ln>
        </p:spPr>
      </p:cxnSp>
      <p:cxnSp>
        <p:nvCxnSpPr>
          <p:cNvPr id="327" name="Google Shape;327;p34"/>
          <p:cNvCxnSpPr>
            <a:stCxn id="308" idx="1"/>
            <a:endCxn id="323" idx="1"/>
          </p:cNvCxnSpPr>
          <p:nvPr/>
        </p:nvCxnSpPr>
        <p:spPr>
          <a:xfrm>
            <a:off x="4571988" y="2144225"/>
            <a:ext cx="600" cy="1609500"/>
          </a:xfrm>
          <a:prstGeom prst="bentConnector3">
            <a:avLst>
              <a:gd name="adj1" fmla="val -39687500"/>
            </a:avLst>
          </a:prstGeom>
          <a:noFill/>
          <a:ln w="9525" cap="flat" cmpd="sng">
            <a:solidFill>
              <a:schemeClr val="accent1"/>
            </a:solidFill>
            <a:prstDash val="solid"/>
            <a:round/>
            <a:headEnd type="none" w="med" len="med"/>
            <a:tailEnd type="none" w="med" len="med"/>
          </a:ln>
        </p:spPr>
      </p:cxnSp>
      <p:cxnSp>
        <p:nvCxnSpPr>
          <p:cNvPr id="328" name="Google Shape;328;p34"/>
          <p:cNvCxnSpPr>
            <a:stCxn id="308" idx="1"/>
            <a:endCxn id="324" idx="1"/>
          </p:cNvCxnSpPr>
          <p:nvPr/>
        </p:nvCxnSpPr>
        <p:spPr>
          <a:xfrm>
            <a:off x="4571988" y="2144225"/>
            <a:ext cx="600" cy="2046000"/>
          </a:xfrm>
          <a:prstGeom prst="bentConnector3">
            <a:avLst>
              <a:gd name="adj1" fmla="val -39687500"/>
            </a:avLst>
          </a:prstGeom>
          <a:noFill/>
          <a:ln w="9525" cap="flat" cmpd="sng">
            <a:solidFill>
              <a:schemeClr val="accent1"/>
            </a:solidFill>
            <a:prstDash val="solid"/>
            <a:round/>
            <a:headEnd type="none" w="med" len="med"/>
            <a:tailEnd type="none" w="med" len="med"/>
          </a:ln>
        </p:spPr>
      </p:cxnSp>
      <p:cxnSp>
        <p:nvCxnSpPr>
          <p:cNvPr id="329" name="Google Shape;329;p34"/>
          <p:cNvCxnSpPr>
            <a:stCxn id="309" idx="3"/>
            <a:endCxn id="320" idx="3"/>
          </p:cNvCxnSpPr>
          <p:nvPr/>
        </p:nvCxnSpPr>
        <p:spPr>
          <a:xfrm>
            <a:off x="8379725" y="2144225"/>
            <a:ext cx="600" cy="2046000"/>
          </a:xfrm>
          <a:prstGeom prst="bentConnector3">
            <a:avLst>
              <a:gd name="adj1" fmla="val 39687500"/>
            </a:avLst>
          </a:prstGeom>
          <a:noFill/>
          <a:ln w="9525" cap="flat" cmpd="sng">
            <a:solidFill>
              <a:schemeClr val="accent1"/>
            </a:solidFill>
            <a:prstDash val="solid"/>
            <a:round/>
            <a:headEnd type="none" w="med" len="med"/>
            <a:tailEnd type="none" w="med" len="med"/>
          </a:ln>
        </p:spPr>
      </p:cxnSp>
      <p:sp>
        <p:nvSpPr>
          <p:cNvPr id="330" name="Google Shape;330;p34"/>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SIT20122 Certificate II in Tourism</a:t>
            </a:r>
            <a:endParaRPr sz="600">
              <a:solidFill>
                <a:srgbClr val="999999"/>
              </a:solidFill>
              <a:latin typeface="Helvetica Neue"/>
              <a:ea typeface="Helvetica Neue"/>
              <a:cs typeface="Helvetica Neue"/>
              <a:sym typeface="Helvetica Neue"/>
            </a:endParaRPr>
          </a:p>
        </p:txBody>
      </p:sp>
      <p:sp>
        <p:nvSpPr>
          <p:cNvPr id="331" name="Google Shape;331;p34"/>
          <p:cNvSpPr txBox="1">
            <a:spLocks noGrp="1"/>
          </p:cNvSpPr>
          <p:nvPr>
            <p:ph type="title"/>
          </p:nvPr>
        </p:nvSpPr>
        <p:spPr>
          <a:xfrm>
            <a:off x="614400" y="2150350"/>
            <a:ext cx="2845800" cy="84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6"/>
        <p:cNvGrpSpPr/>
        <p:nvPr/>
      </p:nvGrpSpPr>
      <p:grpSpPr>
        <a:xfrm>
          <a:off x="0" y="0"/>
          <a:ext cx="0" cy="0"/>
          <a:chOff x="0" y="0"/>
          <a:chExt cx="0" cy="0"/>
        </a:xfrm>
      </p:grpSpPr>
      <p:sp>
        <p:nvSpPr>
          <p:cNvPr id="337" name="Google Shape;337;p35"/>
          <p:cNvSpPr txBox="1">
            <a:spLocks noGrp="1"/>
          </p:cNvSpPr>
          <p:nvPr>
            <p:ph type="title" idx="4294967295"/>
          </p:nvPr>
        </p:nvSpPr>
        <p:spPr>
          <a:xfrm>
            <a:off x="1425600" y="1452000"/>
            <a:ext cx="6292800" cy="138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300" b="1">
                <a:solidFill>
                  <a:schemeClr val="lt1"/>
                </a:solidFill>
              </a:rPr>
              <a:t>BSB30120 Certificate III in Business</a:t>
            </a:r>
            <a:endParaRPr sz="4300" b="1">
              <a:solidFill>
                <a:schemeClr val="lt1"/>
              </a:solidFill>
            </a:endParaRPr>
          </a:p>
        </p:txBody>
      </p:sp>
      <p:sp>
        <p:nvSpPr>
          <p:cNvPr id="338" name="Google Shape;338;p35"/>
          <p:cNvSpPr/>
          <p:nvPr/>
        </p:nvSpPr>
        <p:spPr>
          <a:xfrm>
            <a:off x="3968484" y="709625"/>
            <a:ext cx="1207032"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BUSINESS</a:t>
            </a:r>
          </a:p>
        </p:txBody>
      </p:sp>
      <p:pic>
        <p:nvPicPr>
          <p:cNvPr id="339" name="Google Shape;339;p35"/>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36"/>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346" name="Google Shape;346;p36"/>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347" name="Google Shape;347;p36"/>
          <p:cNvSpPr txBox="1">
            <a:spLocks noGrp="1"/>
          </p:cNvSpPr>
          <p:nvPr>
            <p:ph type="body" idx="1"/>
          </p:nvPr>
        </p:nvSpPr>
        <p:spPr>
          <a:xfrm>
            <a:off x="313350" y="1280750"/>
            <a:ext cx="3945300" cy="33399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GB" sz="1150">
                <a:solidFill>
                  <a:schemeClr val="lt1"/>
                </a:solidFill>
                <a:latin typeface="Helvetica Neue Light"/>
                <a:ea typeface="Helvetica Neue Light"/>
                <a:cs typeface="Helvetica Neue Light"/>
                <a:sym typeface="Helvetica Neue Light"/>
              </a:rPr>
              <a:t>This qualification reflects the role of individuals in a variety of Business Services job roles. </a:t>
            </a:r>
            <a:endParaRPr sz="115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700"/>
              </a:spcBef>
              <a:spcAft>
                <a:spcPts val="0"/>
              </a:spcAft>
              <a:buClr>
                <a:schemeClr val="dk1"/>
              </a:buClr>
              <a:buSzPts val="1100"/>
              <a:buFont typeface="Arial"/>
              <a:buNone/>
            </a:pPr>
            <a:r>
              <a:rPr lang="en-GB" sz="1150">
                <a:solidFill>
                  <a:schemeClr val="lt1"/>
                </a:solidFill>
                <a:latin typeface="Helvetica Neue Light"/>
                <a:ea typeface="Helvetica Neue Light"/>
                <a:cs typeface="Helvetica Neue Light"/>
                <a:sym typeface="Helvetica Neue Light"/>
              </a:rPr>
              <a:t>The program will be delivered through class-based tasks as well as both simulated and real business environments at the school - involving the delivery of a range of projects and services within the school community.</a:t>
            </a:r>
            <a:endParaRPr sz="115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700"/>
              </a:spcBef>
              <a:spcAft>
                <a:spcPts val="0"/>
              </a:spcAft>
              <a:buClr>
                <a:schemeClr val="dk1"/>
              </a:buClr>
              <a:buSzPts val="1100"/>
              <a:buFont typeface="Arial"/>
              <a:buNone/>
            </a:pPr>
            <a:r>
              <a:rPr lang="en-GB" sz="1150" b="1">
                <a:solidFill>
                  <a:schemeClr val="lt1"/>
                </a:solidFill>
              </a:rPr>
              <a:t>This program also includes the following:  </a:t>
            </a:r>
            <a:endParaRPr sz="1150" b="1">
              <a:solidFill>
                <a:schemeClr val="lt1"/>
              </a:solidFill>
            </a:endParaRPr>
          </a:p>
          <a:p>
            <a:pPr marL="457200" lvl="0" indent="-301625" algn="l" rtl="0">
              <a:lnSpc>
                <a:spcPct val="110000"/>
              </a:lnSpc>
              <a:spcBef>
                <a:spcPts val="70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Student opportunities to design for a new product or service as part of our (non-accredited) Entrepreneurship Project - Binnacle Boss</a:t>
            </a:r>
            <a:endParaRPr sz="1150">
              <a:solidFill>
                <a:schemeClr val="lt1"/>
              </a:solidFill>
              <a:latin typeface="Helvetica Neue Light"/>
              <a:ea typeface="Helvetica Neue Light"/>
              <a:cs typeface="Helvetica Neue Light"/>
              <a:sym typeface="Helvetica Neue Light"/>
            </a:endParaRPr>
          </a:p>
          <a:p>
            <a:pPr marL="457200" lvl="0" indent="-301625" algn="l" rtl="0">
              <a:lnSpc>
                <a:spcPct val="110000"/>
              </a:lnSpc>
              <a:spcBef>
                <a:spcPts val="70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Students examine business opportunities and participate in an Industry discovery</a:t>
            </a:r>
            <a:endParaRPr sz="115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700"/>
              </a:spcBef>
              <a:spcAft>
                <a:spcPts val="700"/>
              </a:spcAft>
              <a:buSzPts val="1100"/>
              <a:buNone/>
            </a:pPr>
            <a:r>
              <a:rPr lang="en-GB" sz="1150">
                <a:solidFill>
                  <a:schemeClr val="lt1"/>
                </a:solidFill>
                <a:latin typeface="Helvetica Neue Light"/>
                <a:ea typeface="Helvetica Neue Light"/>
                <a:cs typeface="Helvetica Neue Light"/>
                <a:sym typeface="Helvetica Neue Light"/>
              </a:rPr>
              <a:t>An excellent work readiness program where students develop a range of essential workplace skills. </a:t>
            </a:r>
            <a:endParaRPr sz="1150">
              <a:solidFill>
                <a:schemeClr val="lt1"/>
              </a:solidFill>
              <a:latin typeface="Helvetica Neue Light"/>
              <a:ea typeface="Helvetica Neue Light"/>
              <a:cs typeface="Helvetica Neue Light"/>
              <a:sym typeface="Helvetica Neue Light"/>
            </a:endParaRPr>
          </a:p>
        </p:txBody>
      </p:sp>
      <p:sp>
        <p:nvSpPr>
          <p:cNvPr id="348" name="Google Shape;348;p36"/>
          <p:cNvSpPr txBox="1">
            <a:spLocks noGrp="1"/>
          </p:cNvSpPr>
          <p:nvPr>
            <p:ph type="title"/>
          </p:nvPr>
        </p:nvSpPr>
        <p:spPr>
          <a:xfrm>
            <a:off x="317025" y="448850"/>
            <a:ext cx="38295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GB" sz="2400" b="1">
                <a:solidFill>
                  <a:schemeClr val="lt1"/>
                </a:solidFill>
              </a:rPr>
              <a:t>BSB30120 Certificate III in Business </a:t>
            </a:r>
            <a:r>
              <a:rPr lang="en-GB" sz="1600">
                <a:solidFill>
                  <a:schemeClr val="lt1"/>
                </a:solidFill>
              </a:rPr>
              <a:t>(Standalone)</a:t>
            </a:r>
            <a:endParaRPr sz="2400" b="1">
              <a:solidFill>
                <a:schemeClr val="lt1"/>
              </a:solidFill>
            </a:endParaRPr>
          </a:p>
        </p:txBody>
      </p:sp>
      <p:graphicFrame>
        <p:nvGraphicFramePr>
          <p:cNvPr id="349" name="Google Shape;349;p36"/>
          <p:cNvGraphicFramePr/>
          <p:nvPr/>
        </p:nvGraphicFramePr>
        <p:xfrm>
          <a:off x="4890450" y="522763"/>
          <a:ext cx="3738075" cy="4292835"/>
        </p:xfrm>
        <a:graphic>
          <a:graphicData uri="http://schemas.openxmlformats.org/drawingml/2006/table">
            <a:tbl>
              <a:tblPr>
                <a:noFill/>
                <a:tableStyleId>{D02D385B-3E23-4C99-8967-585ADCF9F31C}</a:tableStyleId>
              </a:tblPr>
              <a:tblGrid>
                <a:gridCol w="1492025">
                  <a:extLst>
                    <a:ext uri="{9D8B030D-6E8A-4147-A177-3AD203B41FA5}">
                      <a16:colId xmlns:a16="http://schemas.microsoft.com/office/drawing/2014/main" val="20000"/>
                    </a:ext>
                  </a:extLst>
                </a:gridCol>
                <a:gridCol w="2246050">
                  <a:extLst>
                    <a:ext uri="{9D8B030D-6E8A-4147-A177-3AD203B41FA5}">
                      <a16:colId xmlns:a16="http://schemas.microsoft.com/office/drawing/2014/main" val="20001"/>
                    </a:ext>
                  </a:extLst>
                </a:gridCol>
              </a:tblGrid>
              <a:tr h="3797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a:latin typeface="Helvetica Neue"/>
                          <a:ea typeface="Helvetica Neue"/>
                          <a:cs typeface="Helvetica Neue"/>
                          <a:sym typeface="Helvetica Neue"/>
                        </a:rPr>
                        <a:t>2</a:t>
                      </a:r>
                      <a:r>
                        <a:rPr lang="en-GB" sz="900" b="1" u="none" strike="noStrike" cap="none">
                          <a:latin typeface="Helvetica Neue"/>
                          <a:ea typeface="Helvetica Neue"/>
                          <a:cs typeface="Helvetica Neue"/>
                          <a:sym typeface="Helvetica Neue"/>
                        </a:rPr>
                        <a:t>-Year Format </a:t>
                      </a:r>
                      <a:endParaRPr sz="900" b="1"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(Packaged as </a:t>
                      </a:r>
                      <a:r>
                        <a:rPr lang="en-GB" sz="900" b="1">
                          <a:latin typeface="Helvetica Neue"/>
                          <a:ea typeface="Helvetica Neue"/>
                          <a:cs typeface="Helvetica Neue"/>
                          <a:sym typeface="Helvetica Neue"/>
                        </a:rPr>
                        <a:t>7-</a:t>
                      </a:r>
                      <a:r>
                        <a:rPr lang="en-GB" sz="900" b="1" u="none" strike="noStrike" cap="none">
                          <a:latin typeface="Helvetica Neue"/>
                          <a:ea typeface="Helvetica Neue"/>
                          <a:cs typeface="Helvetica Neue"/>
                          <a:sym typeface="Helvetica Neue"/>
                        </a:rPr>
                        <a:t>Terms)</a:t>
                      </a:r>
                      <a:endParaRPr sz="900" i="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0107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300"/>
                        <a:buFont typeface="Arial"/>
                        <a:buNone/>
                      </a:pPr>
                      <a:endParaRPr sz="900" b="1">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300"/>
                        <a:buFont typeface="Arial"/>
                        <a:buNone/>
                      </a:pPr>
                      <a:r>
                        <a:rPr lang="en-GB" sz="900" i="1">
                          <a:latin typeface="Helvetica Neue"/>
                          <a:ea typeface="Helvetica Neue"/>
                          <a:cs typeface="Helvetica Neue"/>
                          <a:sym typeface="Helvetica Neue"/>
                        </a:rPr>
                        <a:t>*May be delivered as a 1-Year Program on 2 Timetable Lines (Binnacle packages this course as 4-Terms). Please consult your Binnacle Program Manager.</a:t>
                      </a:r>
                      <a:endParaRPr sz="900" i="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3227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a:t>
                      </a:r>
                      <a:r>
                        <a:rPr lang="en-GB" sz="900" b="1">
                          <a:latin typeface="Helvetica Neue"/>
                          <a:ea typeface="Helvetica Neue"/>
                          <a:cs typeface="Helvetica Neue"/>
                          <a:sym typeface="Helvetica Neue"/>
                        </a:rPr>
                        <a:t>3</a:t>
                      </a:r>
                      <a:r>
                        <a:rPr lang="en-GB" sz="900" u="none" strike="noStrike" cap="none">
                          <a:latin typeface="Helvetica Neue"/>
                          <a:ea typeface="Helvetica Neue"/>
                          <a:cs typeface="Helvetica Neue"/>
                          <a:sym typeface="Helvetica Neue"/>
                        </a:rPr>
                        <a:t> (</a:t>
                      </a:r>
                      <a:r>
                        <a:rPr lang="en-GB" sz="900">
                          <a:latin typeface="Helvetica Neue"/>
                          <a:ea typeface="Helvetica Neue"/>
                          <a:cs typeface="Helvetica Neue"/>
                          <a:sym typeface="Helvetica Neue"/>
                        </a:rPr>
                        <a:t>6</a:t>
                      </a:r>
                      <a:r>
                        <a:rPr lang="en-GB" sz="900" u="none" strike="noStrike" cap="none">
                          <a:latin typeface="Helvetica Neue"/>
                          <a:ea typeface="Helvetica Neue"/>
                          <a:cs typeface="Helvetica Neue"/>
                          <a:sym typeface="Helvetica Neue"/>
                        </a:rPr>
                        <a:t> Core units, </a:t>
                      </a:r>
                      <a:r>
                        <a:rPr lang="en-GB" sz="900">
                          <a:latin typeface="Helvetica Neue"/>
                          <a:ea typeface="Helvetica Neue"/>
                          <a:cs typeface="Helvetica Neue"/>
                          <a:sym typeface="Helvetica Neue"/>
                        </a:rPr>
                        <a:t>7</a:t>
                      </a:r>
                      <a:r>
                        <a:rPr lang="en-GB" sz="900" u="none" strike="noStrike" cap="none">
                          <a:latin typeface="Helvetica Neue"/>
                          <a:ea typeface="Helvetica Neue"/>
                          <a:cs typeface="Helvetica Neue"/>
                          <a:sym typeface="Helvetica Neue"/>
                        </a:rPr>
                        <a:t> Elective units)</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637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Year </a:t>
                      </a:r>
                      <a:r>
                        <a:rPr lang="en-GB" sz="900" b="1">
                          <a:latin typeface="Helvetica Neue"/>
                          <a:ea typeface="Helvetica Neue"/>
                          <a:cs typeface="Helvetica Neue"/>
                          <a:sym typeface="Helvetica Neue"/>
                        </a:rPr>
                        <a:t>11 and 12</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7963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GB" sz="900">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392650">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$2</a:t>
                      </a:r>
                      <a:r>
                        <a:rPr lang="en-GB" sz="900" b="1">
                          <a:latin typeface="Helvetica Neue"/>
                          <a:ea typeface="Helvetica Neue"/>
                          <a:cs typeface="Helvetica Neue"/>
                          <a:sym typeface="Helvetica Neue"/>
                        </a:rPr>
                        <a:t>6</a:t>
                      </a:r>
                      <a:r>
                        <a:rPr lang="en-GB" sz="900" b="1" u="none" strike="noStrike" cap="none">
                          <a:latin typeface="Helvetica Neue"/>
                          <a:ea typeface="Helvetica Neue"/>
                          <a:cs typeface="Helvetica Neue"/>
                          <a:sym typeface="Helvetica Neue"/>
                        </a:rPr>
                        <a:t>5.00</a:t>
                      </a:r>
                      <a:r>
                        <a:rPr lang="en-GB" sz="900" u="none" strike="noStrike" cap="none">
                          <a:latin typeface="Helvetica Neue"/>
                          <a:ea typeface="Helvetica Neue"/>
                          <a:cs typeface="Helvetica Neue"/>
                          <a:sym typeface="Helvetica Neue"/>
                        </a:rPr>
                        <a:t> per person</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3155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Maximum </a:t>
                      </a:r>
                      <a:r>
                        <a:rPr lang="en-GB" sz="900" b="1">
                          <a:latin typeface="Helvetica Neue"/>
                          <a:ea typeface="Helvetica Neue"/>
                          <a:cs typeface="Helvetica Neue"/>
                          <a:sym typeface="Helvetica Neue"/>
                        </a:rPr>
                        <a:t>8</a:t>
                      </a:r>
                      <a:r>
                        <a:rPr lang="en-GB" sz="900" b="1" u="none" strike="noStrike" cap="none">
                          <a:latin typeface="Helvetica Neue"/>
                          <a:ea typeface="Helvetica Neue"/>
                          <a:cs typeface="Helvetica Neue"/>
                          <a:sym typeface="Helvetica Neue"/>
                        </a:rPr>
                        <a:t> QCE Credits</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50" name="Google Shape;350;p36"/>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BSB30120 Certificate III in Business (Standalone)</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7"/>
          <p:cNvSpPr/>
          <p:nvPr/>
        </p:nvSpPr>
        <p:spPr>
          <a:xfrm>
            <a:off x="407280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57" name="Google Shape;357;p37"/>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600">
                <a:solidFill>
                  <a:srgbClr val="999999"/>
                </a:solidFill>
                <a:latin typeface="Helvetica Neue"/>
                <a:ea typeface="Helvetica Neue"/>
                <a:cs typeface="Helvetica Neue"/>
                <a:sym typeface="Helvetica Neue"/>
              </a:rPr>
              <a:t>2024 Business &amp; Tourism Course Offerings</a:t>
            </a:r>
            <a:endParaRPr sz="600">
              <a:solidFill>
                <a:srgbClr val="999999"/>
              </a:solidFill>
              <a:latin typeface="Helvetica Neue"/>
              <a:ea typeface="Helvetica Neue"/>
              <a:cs typeface="Helvetica Neue"/>
              <a:sym typeface="Helvetica Neue"/>
            </a:endParaRPr>
          </a:p>
        </p:txBody>
      </p:sp>
      <p:pic>
        <p:nvPicPr>
          <p:cNvPr id="358" name="Google Shape;358;p37"/>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59" name="Google Shape;359;p37"/>
          <p:cNvSpPr txBox="1">
            <a:spLocks noGrp="1"/>
          </p:cNvSpPr>
          <p:nvPr>
            <p:ph type="body" idx="1"/>
          </p:nvPr>
        </p:nvSpPr>
        <p:spPr>
          <a:xfrm>
            <a:off x="4979625" y="2241525"/>
            <a:ext cx="3670500" cy="1002000"/>
          </a:xfrm>
          <a:prstGeom prst="rect">
            <a:avLst/>
          </a:prstGeom>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a:solidFill>
                  <a:schemeClr val="lt1"/>
                </a:solidFill>
              </a:rPr>
              <a:t>BSB30120 Certificate III in Business</a:t>
            </a:r>
            <a:br>
              <a:rPr lang="en-GB" sz="1200">
                <a:solidFill>
                  <a:schemeClr val="lt1"/>
                </a:solidFill>
              </a:rPr>
            </a:br>
            <a:r>
              <a:rPr lang="en-GB" sz="1200">
                <a:solidFill>
                  <a:schemeClr val="lt1"/>
                </a:solidFill>
              </a:rPr>
              <a:t>(max. 8 QCE Credits)</a:t>
            </a:r>
            <a:endParaRPr sz="1200">
              <a:solidFill>
                <a:schemeClr val="lt1"/>
              </a:solidFill>
            </a:endParaRPr>
          </a:p>
          <a:p>
            <a:pPr marL="457200" lvl="0" indent="-304800" algn="l" rtl="0">
              <a:lnSpc>
                <a:spcPct val="110000"/>
              </a:lnSpc>
              <a:spcBef>
                <a:spcPts val="1000"/>
              </a:spcBef>
              <a:spcAft>
                <a:spcPts val="1000"/>
              </a:spcAft>
              <a:buClr>
                <a:schemeClr val="lt1"/>
              </a:buClr>
              <a:buSzPts val="1200"/>
              <a:buChar char="●"/>
            </a:pPr>
            <a:r>
              <a:rPr lang="en-GB" sz="1200">
                <a:solidFill>
                  <a:schemeClr val="lt1"/>
                </a:solidFill>
              </a:rPr>
              <a:t>Successful completion of the Certificate III in Business may contribute towards a student’s Australian Tertiary Admission Rank (ATAR)</a:t>
            </a:r>
            <a:endParaRPr sz="1200">
              <a:solidFill>
                <a:schemeClr val="lt1"/>
              </a:solidFill>
            </a:endParaRPr>
          </a:p>
        </p:txBody>
      </p:sp>
      <p:sp>
        <p:nvSpPr>
          <p:cNvPr id="360" name="Google Shape;360;p37"/>
          <p:cNvSpPr txBox="1">
            <a:spLocks noGrp="1"/>
          </p:cNvSpPr>
          <p:nvPr>
            <p:ph type="title"/>
          </p:nvPr>
        </p:nvSpPr>
        <p:spPr>
          <a:xfrm>
            <a:off x="5092125" y="1242575"/>
            <a:ext cx="34455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sp>
        <p:nvSpPr>
          <p:cNvPr id="361" name="Google Shape;361;p37"/>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BSB30120 Certificate III in Business (Standalone)</a:t>
            </a:r>
            <a:endParaRPr sz="600">
              <a:solidFill>
                <a:srgbClr val="EFEFEF"/>
              </a:solidFill>
              <a:latin typeface="Helvetica Neue"/>
              <a:ea typeface="Helvetica Neue"/>
              <a:cs typeface="Helvetica Neue"/>
              <a:sym typeface="Helvetica Neue"/>
            </a:endParaRPr>
          </a:p>
        </p:txBody>
      </p:sp>
      <p:pic>
        <p:nvPicPr>
          <p:cNvPr id="362" name="Google Shape;362;p37"/>
          <p:cNvPicPr preferRelativeResize="0"/>
          <p:nvPr/>
        </p:nvPicPr>
        <p:blipFill rotWithShape="1">
          <a:blip r:embed="rId4">
            <a:alphaModFix/>
          </a:blip>
          <a:srcRect l="28689" r="12023"/>
          <a:stretch/>
        </p:blipFill>
        <p:spPr>
          <a:xfrm>
            <a:off x="0" y="-2725"/>
            <a:ext cx="4571996" cy="5143502"/>
          </a:xfrm>
          <a:prstGeom prst="rect">
            <a:avLst/>
          </a:prstGeom>
          <a:noFill/>
          <a:ln>
            <a:noFill/>
          </a:ln>
        </p:spPr>
      </p:pic>
      <p:pic>
        <p:nvPicPr>
          <p:cNvPr id="363" name="Google Shape;363;p37"/>
          <p:cNvPicPr preferRelativeResize="0"/>
          <p:nvPr/>
        </p:nvPicPr>
        <p:blipFill rotWithShape="1">
          <a:blip r:embed="rId5">
            <a:alphaModFix/>
          </a:blip>
          <a:srcRect/>
          <a:stretch/>
        </p:blipFill>
        <p:spPr>
          <a:xfrm>
            <a:off x="202300" y="4645526"/>
            <a:ext cx="888525" cy="324225"/>
          </a:xfrm>
          <a:prstGeom prst="rect">
            <a:avLst/>
          </a:prstGeom>
          <a:noFill/>
          <a:ln>
            <a:noFill/>
          </a:ln>
        </p:spPr>
      </p:pic>
      <p:sp>
        <p:nvSpPr>
          <p:cNvPr id="364" name="Google Shape;364;p37"/>
          <p:cNvSpPr txBox="1">
            <a:spLocks noGrp="1"/>
          </p:cNvSpPr>
          <p:nvPr>
            <p:ph type="body" idx="1"/>
          </p:nvPr>
        </p:nvSpPr>
        <p:spPr>
          <a:xfrm>
            <a:off x="5092125" y="4196725"/>
            <a:ext cx="3229800" cy="466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900" i="1">
                <a:solidFill>
                  <a:schemeClr val="lt1"/>
                </a:solidFill>
              </a:rPr>
              <a:t>*Students eligible for an Australian Tertiary Admission Rank (ATAR) may be able to use their completed Certificate III to contribute towards their ATAR. For more information contact your VET Coordinator.</a:t>
            </a:r>
            <a:endParaRPr sz="900" i="1">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69"/>
        <p:cNvGrpSpPr/>
        <p:nvPr/>
      </p:nvGrpSpPr>
      <p:grpSpPr>
        <a:xfrm>
          <a:off x="0" y="0"/>
          <a:ext cx="0" cy="0"/>
          <a:chOff x="0" y="0"/>
          <a:chExt cx="0" cy="0"/>
        </a:xfrm>
      </p:grpSpPr>
      <p:pic>
        <p:nvPicPr>
          <p:cNvPr id="371" name="Google Shape;371;p38"/>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372" name="Google Shape;372;p38"/>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BSB30120 Certificate III in Business (Standalone)</a:t>
            </a:r>
            <a:endParaRPr sz="600">
              <a:solidFill>
                <a:srgbClr val="EFEFEF"/>
              </a:solidFill>
              <a:latin typeface="Helvetica Neue"/>
              <a:ea typeface="Helvetica Neue"/>
              <a:cs typeface="Helvetica Neue"/>
              <a:sym typeface="Helvetica Neue"/>
            </a:endParaRPr>
          </a:p>
        </p:txBody>
      </p:sp>
      <p:graphicFrame>
        <p:nvGraphicFramePr>
          <p:cNvPr id="373" name="Google Shape;373;p38"/>
          <p:cNvGraphicFramePr/>
          <p:nvPr/>
        </p:nvGraphicFramePr>
        <p:xfrm>
          <a:off x="2278250" y="443900"/>
          <a:ext cx="3240525" cy="1054055"/>
        </p:xfrm>
        <a:graphic>
          <a:graphicData uri="http://schemas.openxmlformats.org/drawingml/2006/table">
            <a:tbl>
              <a:tblPr>
                <a:noFill/>
                <a:tableStyleId>{D02D385B-3E23-4C99-8967-585ADCF9F31C}</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214800">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1</a:t>
                      </a:r>
                      <a:endParaRPr sz="800" b="1">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Introduction to the Business Services Industry</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Personal Wellbeing in the Workplace</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Organise Personal Work Priorities</a:t>
                      </a:r>
                      <a:endParaRPr sz="8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Wellbeing in the Workplace</a:t>
                      </a:r>
                      <a:endParaRPr sz="8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374" name="Google Shape;374;p38"/>
          <p:cNvGraphicFramePr/>
          <p:nvPr/>
        </p:nvGraphicFramePr>
        <p:xfrm>
          <a:off x="2278250" y="3772825"/>
          <a:ext cx="3240525" cy="949110"/>
        </p:xfrm>
        <a:graphic>
          <a:graphicData uri="http://schemas.openxmlformats.org/drawingml/2006/table">
            <a:tbl>
              <a:tblPr>
                <a:noFill/>
                <a:tableStyleId>{D02D385B-3E23-4C99-8967-585ADCF9F31C}</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7275">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4</a:t>
                      </a:r>
                      <a:endParaRPr sz="800" b="1">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0"/>
                  </a:ext>
                </a:extLst>
              </a:tr>
              <a:tr h="30875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Inclusive Work Practices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Engage in Workplace Communication</a:t>
                      </a:r>
                      <a:endParaRPr sz="8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22075">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Inclusivity and Communication in the Workplace</a:t>
                      </a:r>
                      <a:endParaRPr sz="8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375" name="Google Shape;375;p38"/>
          <p:cNvGraphicFramePr/>
          <p:nvPr/>
        </p:nvGraphicFramePr>
        <p:xfrm>
          <a:off x="2278250" y="1652275"/>
          <a:ext cx="3240525" cy="867990"/>
        </p:xfrm>
        <a:graphic>
          <a:graphicData uri="http://schemas.openxmlformats.org/drawingml/2006/table">
            <a:tbl>
              <a:tblPr>
                <a:noFill/>
                <a:tableStyleId>{D02D385B-3E23-4C99-8967-585ADCF9F31C}</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250925">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2</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1425" marT="36000" marB="36000"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2090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Develop and Apply Knowledge of Personal Finances</a:t>
                      </a:r>
                      <a:endParaRPr sz="800">
                        <a:solidFill>
                          <a:srgbClr val="434343"/>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70000"/>
                      </a:srgbClr>
                    </a:solidFill>
                  </a:tcPr>
                </a:tc>
                <a:extLst>
                  <a:ext uri="{0D108BD9-81ED-4DB2-BD59-A6C34878D82A}">
                    <a16:rowId xmlns:a16="http://schemas.microsoft.com/office/drawing/2014/main" val="10001"/>
                  </a:ext>
                </a:extLst>
              </a:tr>
              <a:tr h="229225">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3375">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Knowledge of Personal Finances</a:t>
                      </a:r>
                      <a:endParaRPr sz="800">
                        <a:solidFill>
                          <a:srgbClr val="434343"/>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376" name="Google Shape;376;p38"/>
          <p:cNvGraphicFramePr/>
          <p:nvPr/>
        </p:nvGraphicFramePr>
        <p:xfrm>
          <a:off x="2278250" y="2693975"/>
          <a:ext cx="3240525" cy="941835"/>
        </p:xfrm>
        <a:graphic>
          <a:graphicData uri="http://schemas.openxmlformats.org/drawingml/2006/table">
            <a:tbl>
              <a:tblPr>
                <a:noFill/>
                <a:tableStyleId>{D02D385B-3E23-4C99-8967-585ADCF9F31C}</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210050">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3</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0000" marT="36000" marB="36000"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37825">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Workplace Health and Safety</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Sustainable Work Practices</a:t>
                      </a:r>
                      <a:endParaRPr sz="800">
                        <a:solidFill>
                          <a:srgbClr val="434343"/>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70000"/>
                      </a:srgbClr>
                    </a:solidFill>
                  </a:tcPr>
                </a:tc>
                <a:extLst>
                  <a:ext uri="{0D108BD9-81ED-4DB2-BD59-A6C34878D82A}">
                    <a16:rowId xmlns:a16="http://schemas.microsoft.com/office/drawing/2014/main" val="10001"/>
                  </a:ext>
                </a:extLst>
              </a:tr>
              <a:tr h="222025">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3375">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WHS Processes at the ‘Go! Regional’ Travel Expo</a:t>
                      </a:r>
                      <a:endParaRPr sz="800">
                        <a:solidFill>
                          <a:srgbClr val="434343"/>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377" name="Google Shape;377;p38"/>
          <p:cNvGraphicFramePr/>
          <p:nvPr/>
        </p:nvGraphicFramePr>
        <p:xfrm>
          <a:off x="5652225" y="1005200"/>
          <a:ext cx="3240525" cy="961010"/>
        </p:xfrm>
        <a:graphic>
          <a:graphicData uri="http://schemas.openxmlformats.org/drawingml/2006/table">
            <a:tbl>
              <a:tblPr>
                <a:noFill/>
                <a:tableStyleId>{D02D385B-3E23-4C99-8967-585ADCF9F31C}</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36475">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5</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28535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Work in a Team</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Critical Thinking Skills</a:t>
                      </a:r>
                      <a:endParaRPr sz="800">
                        <a:solidFill>
                          <a:srgbClr val="434343"/>
                        </a:solidFill>
                        <a:latin typeface="Helvetica Neue"/>
                        <a:ea typeface="Helvetica Neue"/>
                        <a:cs typeface="Helvetica Neue"/>
                        <a:sym typeface="Helvetica Neue"/>
                      </a:endParaRPr>
                    </a:p>
                  </a:txBody>
                  <a:tcPr marL="91425" marR="90000" marT="36000" marB="36000" anchor="ctr">
                    <a:solidFill>
                      <a:srgbClr val="FFFFFF">
                        <a:alpha val="70000"/>
                      </a:srgbClr>
                    </a:solidFill>
                  </a:tcPr>
                </a:tc>
                <a:extLst>
                  <a:ext uri="{0D108BD9-81ED-4DB2-BD59-A6C34878D82A}">
                    <a16:rowId xmlns:a16="http://schemas.microsoft.com/office/drawing/2014/main" val="10001"/>
                  </a:ext>
                </a:extLst>
              </a:tr>
              <a:tr h="214775">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Critical Thinking at Go! Travel</a:t>
                      </a:r>
                      <a:endParaRPr sz="800">
                        <a:solidFill>
                          <a:srgbClr val="434343"/>
                        </a:solidFill>
                        <a:latin typeface="Helvetica Neue"/>
                        <a:ea typeface="Helvetica Neue"/>
                        <a:cs typeface="Helvetica Neue"/>
                        <a:sym typeface="Helvetica Neue"/>
                      </a:endParaRPr>
                    </a:p>
                  </a:txBody>
                  <a:tcPr marL="91425" marR="90000"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378" name="Google Shape;378;p38"/>
          <p:cNvGraphicFramePr/>
          <p:nvPr/>
        </p:nvGraphicFramePr>
        <p:xfrm>
          <a:off x="5652225" y="2114350"/>
          <a:ext cx="3240525" cy="1061030"/>
        </p:xfrm>
        <a:graphic>
          <a:graphicData uri="http://schemas.openxmlformats.org/drawingml/2006/table">
            <a:tbl>
              <a:tblPr>
                <a:noFill/>
                <a:tableStyleId>{D02D385B-3E23-4C99-8967-585ADCF9F31C}</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0050">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6</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Create Electronic Presentations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Creating Presentations Using PowerPoint</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Write Simple Documents</a:t>
                      </a:r>
                      <a:endParaRPr sz="800">
                        <a:solidFill>
                          <a:srgbClr val="434343"/>
                        </a:solidFill>
                        <a:latin typeface="Helvetica Neue"/>
                        <a:ea typeface="Helvetica Neue"/>
                        <a:cs typeface="Helvetica Neue"/>
                        <a:sym typeface="Helvetica Neue"/>
                      </a:endParaRPr>
                    </a:p>
                  </a:txBody>
                  <a:tcPr marL="91425" marR="90000" marT="36000" marB="36000" anchor="ctr">
                    <a:solidFill>
                      <a:srgbClr val="FFFFFF">
                        <a:alpha val="70000"/>
                      </a:srgbClr>
                    </a:solidFill>
                  </a:tcPr>
                </a:tc>
                <a:extLst>
                  <a:ext uri="{0D108BD9-81ED-4DB2-BD59-A6C34878D82A}">
                    <a16:rowId xmlns:a16="http://schemas.microsoft.com/office/drawing/2014/main" val="10001"/>
                  </a:ext>
                </a:extLst>
              </a:tr>
              <a:tr h="219300">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Binnacle Boss (Part 1) – Business Proposal</a:t>
                      </a:r>
                      <a:endParaRPr sz="800">
                        <a:solidFill>
                          <a:srgbClr val="434343"/>
                        </a:solidFill>
                        <a:latin typeface="Helvetica Neue"/>
                        <a:ea typeface="Helvetica Neue"/>
                        <a:cs typeface="Helvetica Neue"/>
                        <a:sym typeface="Helvetica Neue"/>
                      </a:endParaRPr>
                    </a:p>
                  </a:txBody>
                  <a:tcPr marL="91425" marR="90000"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379" name="Google Shape;379;p38"/>
          <p:cNvGraphicFramePr/>
          <p:nvPr/>
        </p:nvGraphicFramePr>
        <p:xfrm>
          <a:off x="5652225" y="3339600"/>
          <a:ext cx="3240525" cy="939110"/>
        </p:xfrm>
        <a:graphic>
          <a:graphicData uri="http://schemas.openxmlformats.org/drawingml/2006/table">
            <a:tbl>
              <a:tblPr>
                <a:noFill/>
                <a:tableStyleId>{D02D385B-3E23-4C99-8967-585ADCF9F31C}</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0050">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7</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19065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Critical Thinking and Problem Solving</a:t>
                      </a:r>
                      <a:endParaRPr sz="800">
                        <a:solidFill>
                          <a:srgbClr val="434343"/>
                        </a:solidFill>
                        <a:latin typeface="Helvetica Neue"/>
                        <a:ea typeface="Helvetica Neue"/>
                        <a:cs typeface="Helvetica Neue"/>
                        <a:sym typeface="Helvetica Neue"/>
                      </a:endParaRPr>
                    </a:p>
                  </a:txBody>
                  <a:tcPr marL="91425" marR="90000" marT="36000" marB="36000" anchor="ctr">
                    <a:solidFill>
                      <a:srgbClr val="FFFFFF">
                        <a:alpha val="70000"/>
                      </a:srgbClr>
                    </a:solidFill>
                  </a:tcPr>
                </a:tc>
                <a:extLst>
                  <a:ext uri="{0D108BD9-81ED-4DB2-BD59-A6C34878D82A}">
                    <a16:rowId xmlns:a16="http://schemas.microsoft.com/office/drawing/2014/main" val="10001"/>
                  </a:ext>
                </a:extLst>
              </a:tr>
              <a:tr h="219300">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Binnacle Boss (Part 2) - Market Day / Entrepreneurship Expo</a:t>
                      </a:r>
                      <a:endParaRPr sz="800">
                        <a:solidFill>
                          <a:srgbClr val="434343"/>
                        </a:solidFill>
                        <a:latin typeface="Helvetica Neue"/>
                        <a:ea typeface="Helvetica Neue"/>
                        <a:cs typeface="Helvetica Neue"/>
                        <a:sym typeface="Helvetica Neue"/>
                      </a:endParaRPr>
                    </a:p>
                  </a:txBody>
                  <a:tcPr marL="91425" marR="90000"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sp>
        <p:nvSpPr>
          <p:cNvPr id="380" name="Google Shape;380;p38"/>
          <p:cNvSpPr txBox="1">
            <a:spLocks noGrp="1"/>
          </p:cNvSpPr>
          <p:nvPr>
            <p:ph type="title"/>
          </p:nvPr>
        </p:nvSpPr>
        <p:spPr>
          <a:xfrm>
            <a:off x="238475" y="2726025"/>
            <a:ext cx="1668600" cy="464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BSB30120</a:t>
            </a:r>
            <a:endParaRPr sz="1100">
              <a:solidFill>
                <a:schemeClr val="lt1"/>
              </a:solidFill>
            </a:endParaRPr>
          </a:p>
          <a:p>
            <a:pPr marL="0" lvl="0" indent="0" algn="l" rtl="0">
              <a:lnSpc>
                <a:spcPct val="90000"/>
              </a:lnSpc>
              <a:spcBef>
                <a:spcPts val="0"/>
              </a:spcBef>
              <a:spcAft>
                <a:spcPts val="0"/>
              </a:spcAft>
              <a:buSzPts val="1100"/>
              <a:buNone/>
            </a:pPr>
            <a:r>
              <a:rPr lang="en-GB" sz="1100">
                <a:solidFill>
                  <a:schemeClr val="lt1"/>
                </a:solidFill>
              </a:rPr>
              <a:t>Certificate III in Business (Standalone)</a:t>
            </a:r>
            <a:endParaRPr sz="1100">
              <a:solidFill>
                <a:schemeClr val="lt1"/>
              </a:solidFill>
            </a:endParaRPr>
          </a:p>
        </p:txBody>
      </p:sp>
      <p:sp>
        <p:nvSpPr>
          <p:cNvPr id="381" name="Google Shape;381;p38"/>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80" b="1">
                <a:solidFill>
                  <a:schemeClr val="lt1"/>
                </a:solidFill>
                <a:latin typeface="Helvetica Neue"/>
                <a:ea typeface="Helvetica Neue"/>
                <a:cs typeface="Helvetica Neue"/>
                <a:sym typeface="Helvetica Neue"/>
              </a:rPr>
              <a:t>COURSE SCHEDULE</a:t>
            </a:r>
            <a:endParaRPr sz="2180" b="1">
              <a:solidFill>
                <a:schemeClr val="lt1"/>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9"/>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388" name="Google Shape;388;p39"/>
          <p:cNvPicPr preferRelativeResize="0"/>
          <p:nvPr/>
        </p:nvPicPr>
        <p:blipFill rotWithShape="1">
          <a:blip r:embed="rId3">
            <a:alphaModFix/>
          </a:blip>
          <a:srcRect t="12478" b="12485"/>
          <a:stretch/>
        </p:blipFill>
        <p:spPr>
          <a:xfrm>
            <a:off x="4572000" y="0"/>
            <a:ext cx="4572002" cy="5143501"/>
          </a:xfrm>
          <a:prstGeom prst="rect">
            <a:avLst/>
          </a:prstGeom>
          <a:noFill/>
          <a:ln>
            <a:noFill/>
          </a:ln>
        </p:spPr>
      </p:pic>
      <p:sp>
        <p:nvSpPr>
          <p:cNvPr id="389" name="Google Shape;389;p39"/>
          <p:cNvSpPr txBox="1">
            <a:spLocks noGrp="1"/>
          </p:cNvSpPr>
          <p:nvPr>
            <p:ph type="body" idx="1"/>
          </p:nvPr>
        </p:nvSpPr>
        <p:spPr>
          <a:xfrm>
            <a:off x="623725" y="1747650"/>
            <a:ext cx="3506400" cy="16482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Leadership, innovation and creative thinking</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Customer service and teamwork</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Inclusivity and effective communication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WHS and sustainability</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Financial literacy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Business documentation</a:t>
            </a:r>
            <a:endParaRPr sz="1200">
              <a:solidFill>
                <a:schemeClr val="lt1"/>
              </a:solidFill>
            </a:endParaRPr>
          </a:p>
        </p:txBody>
      </p:sp>
      <p:sp>
        <p:nvSpPr>
          <p:cNvPr id="390" name="Google Shape;390;p39"/>
          <p:cNvSpPr txBox="1">
            <a:spLocks noGrp="1"/>
          </p:cNvSpPr>
          <p:nvPr>
            <p:ph type="title"/>
          </p:nvPr>
        </p:nvSpPr>
        <p:spPr>
          <a:xfrm>
            <a:off x="568650" y="1235850"/>
            <a:ext cx="3108300" cy="511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391" name="Google Shape;391;p39"/>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393" name="Google Shape;393;p39"/>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BSB30120 Certificate III in Business (Standalone)</a:t>
            </a:r>
            <a:endParaRPr sz="600">
              <a:solidFill>
                <a:srgbClr val="EFEFE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0"/>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400" name="Google Shape;400;p40"/>
          <p:cNvPicPr preferRelativeResize="0"/>
          <p:nvPr/>
        </p:nvPicPr>
        <p:blipFill rotWithShape="1">
          <a:blip r:embed="rId3">
            <a:alphaModFix/>
          </a:blip>
          <a:srcRect l="17732" r="22979"/>
          <a:stretch/>
        </p:blipFill>
        <p:spPr>
          <a:xfrm>
            <a:off x="4572000" y="0"/>
            <a:ext cx="4572001" cy="5143499"/>
          </a:xfrm>
          <a:prstGeom prst="rect">
            <a:avLst/>
          </a:prstGeom>
          <a:noFill/>
          <a:ln>
            <a:noFill/>
          </a:ln>
        </p:spPr>
      </p:pic>
      <p:sp>
        <p:nvSpPr>
          <p:cNvPr id="401" name="Google Shape;401;p40"/>
          <p:cNvSpPr txBox="1">
            <a:spLocks noGrp="1"/>
          </p:cNvSpPr>
          <p:nvPr>
            <p:ph type="body" idx="1"/>
          </p:nvPr>
        </p:nvSpPr>
        <p:spPr>
          <a:xfrm>
            <a:off x="595775" y="2218000"/>
            <a:ext cx="3460800" cy="9042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Conducting projects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business-related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a:t>
            </a:r>
            <a:endParaRPr sz="1200">
              <a:solidFill>
                <a:schemeClr val="lt1"/>
              </a:solidFill>
            </a:endParaRPr>
          </a:p>
        </p:txBody>
      </p:sp>
      <p:sp>
        <p:nvSpPr>
          <p:cNvPr id="402" name="Google Shape;402;p40"/>
          <p:cNvSpPr txBox="1">
            <a:spLocks noGrp="1"/>
          </p:cNvSpPr>
          <p:nvPr>
            <p:ph type="title"/>
          </p:nvPr>
        </p:nvSpPr>
        <p:spPr>
          <a:xfrm>
            <a:off x="614400" y="1256525"/>
            <a:ext cx="27519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403" name="Google Shape;403;p40"/>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405" name="Google Shape;405;p40"/>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BSB30120 Certificate III in Business (Standalone)</a:t>
            </a:r>
            <a:endParaRPr sz="600">
              <a:solidFill>
                <a:srgbClr val="EFEFE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1"/>
          <p:cNvSpPr/>
          <p:nvPr/>
        </p:nvSpPr>
        <p:spPr>
          <a:xfrm>
            <a:off x="0" y="-50"/>
            <a:ext cx="3980400" cy="5143500"/>
          </a:xfrm>
          <a:prstGeom prst="rect">
            <a:avLst/>
          </a:prstGeom>
          <a:solidFill>
            <a:srgbClr val="EA8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413" name="Google Shape;413;p41"/>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414" name="Google Shape;414;p41"/>
          <p:cNvSpPr txBox="1"/>
          <p:nvPr/>
        </p:nvSpPr>
        <p:spPr>
          <a:xfrm>
            <a:off x="5738900" y="769675"/>
            <a:ext cx="1434600" cy="609900"/>
          </a:xfrm>
          <a:prstGeom prst="rect">
            <a:avLst/>
          </a:prstGeom>
          <a:solidFill>
            <a:schemeClr val="accent1"/>
          </a:solidFill>
          <a:ln>
            <a:noFill/>
          </a:ln>
        </p:spPr>
        <p:txBody>
          <a:bodyPr spcFirstLastPara="1" wrap="square" lIns="216000" tIns="180000" rIns="216000" bIns="180000" anchor="t" anchorCtr="0">
            <a:sp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III in Business</a:t>
            </a:r>
            <a:endParaRPr sz="800" b="1">
              <a:solidFill>
                <a:schemeClr val="lt1"/>
              </a:solidFill>
              <a:latin typeface="Helvetica Neue"/>
              <a:ea typeface="Helvetica Neue"/>
              <a:cs typeface="Helvetica Neue"/>
              <a:sym typeface="Helvetica Neue"/>
            </a:endParaRPr>
          </a:p>
        </p:txBody>
      </p:sp>
      <p:sp>
        <p:nvSpPr>
          <p:cNvPr id="415" name="Google Shape;415;p41"/>
          <p:cNvSpPr txBox="1"/>
          <p:nvPr/>
        </p:nvSpPr>
        <p:spPr>
          <a:xfrm>
            <a:off x="4571988"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IV / Diploma</a:t>
            </a:r>
            <a:endParaRPr sz="800" b="1">
              <a:solidFill>
                <a:schemeClr val="lt1"/>
              </a:solidFill>
              <a:latin typeface="Helvetica Neue"/>
              <a:ea typeface="Helvetica Neue"/>
              <a:cs typeface="Helvetica Neue"/>
              <a:sym typeface="Helvetica Neue"/>
            </a:endParaRPr>
          </a:p>
          <a:p>
            <a:pPr marL="0" lvl="0" indent="0" algn="ctr" rtl="0">
              <a:spcBef>
                <a:spcPts val="0"/>
              </a:spcBef>
              <a:spcAft>
                <a:spcPts val="0"/>
              </a:spcAft>
              <a:buNone/>
            </a:pPr>
            <a:r>
              <a:rPr lang="en-GB" sz="600">
                <a:solidFill>
                  <a:schemeClr val="lt1"/>
                </a:solidFill>
                <a:latin typeface="Helvetica Neue"/>
                <a:ea typeface="Helvetica Neue"/>
                <a:cs typeface="Helvetica Neue"/>
                <a:sym typeface="Helvetica Neue"/>
              </a:rPr>
              <a:t>e.g. Business, Small Business Management</a:t>
            </a:r>
            <a:endParaRPr sz="600">
              <a:solidFill>
                <a:schemeClr val="lt1"/>
              </a:solidFill>
              <a:latin typeface="Helvetica Neue"/>
              <a:ea typeface="Helvetica Neue"/>
              <a:cs typeface="Helvetica Neue"/>
              <a:sym typeface="Helvetica Neue"/>
            </a:endParaRPr>
          </a:p>
        </p:txBody>
      </p:sp>
      <p:sp>
        <p:nvSpPr>
          <p:cNvPr id="416" name="Google Shape;416;p41"/>
          <p:cNvSpPr txBox="1"/>
          <p:nvPr/>
        </p:nvSpPr>
        <p:spPr>
          <a:xfrm>
            <a:off x="6579725"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University Degree</a:t>
            </a:r>
            <a:endParaRPr sz="700">
              <a:solidFill>
                <a:schemeClr val="lt1"/>
              </a:solidFill>
              <a:latin typeface="Helvetica Neue"/>
              <a:ea typeface="Helvetica Neue"/>
              <a:cs typeface="Helvetica Neue"/>
              <a:sym typeface="Helvetica Neue"/>
            </a:endParaRPr>
          </a:p>
        </p:txBody>
      </p:sp>
      <p:sp>
        <p:nvSpPr>
          <p:cNvPr id="417" name="Google Shape;417;p41"/>
          <p:cNvSpPr txBox="1"/>
          <p:nvPr/>
        </p:nvSpPr>
        <p:spPr>
          <a:xfrm>
            <a:off x="6579725" y="27096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Business Owner / Manager</a:t>
            </a:r>
            <a:endParaRPr sz="800" b="1">
              <a:solidFill>
                <a:schemeClr val="accent1"/>
              </a:solidFill>
              <a:latin typeface="Helvetica Neue"/>
              <a:ea typeface="Helvetica Neue"/>
              <a:cs typeface="Helvetica Neue"/>
              <a:sym typeface="Helvetica Neue"/>
            </a:endParaRPr>
          </a:p>
        </p:txBody>
      </p:sp>
      <p:sp>
        <p:nvSpPr>
          <p:cNvPr id="418" name="Google Shape;418;p41"/>
          <p:cNvSpPr txBox="1"/>
          <p:nvPr/>
        </p:nvSpPr>
        <p:spPr>
          <a:xfrm>
            <a:off x="6579725" y="31398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Accountant</a:t>
            </a:r>
            <a:endParaRPr sz="800" b="1">
              <a:solidFill>
                <a:schemeClr val="accent1"/>
              </a:solidFill>
              <a:latin typeface="Helvetica Neue"/>
              <a:ea typeface="Helvetica Neue"/>
              <a:cs typeface="Helvetica Neue"/>
              <a:sym typeface="Helvetica Neue"/>
            </a:endParaRPr>
          </a:p>
        </p:txBody>
      </p:sp>
      <p:sp>
        <p:nvSpPr>
          <p:cNvPr id="419" name="Google Shape;419;p41"/>
          <p:cNvSpPr txBox="1"/>
          <p:nvPr/>
        </p:nvSpPr>
        <p:spPr>
          <a:xfrm>
            <a:off x="6579725" y="35700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Business Advisor</a:t>
            </a:r>
            <a:endParaRPr sz="800" b="1">
              <a:solidFill>
                <a:schemeClr val="accent1"/>
              </a:solidFill>
              <a:latin typeface="Helvetica Neue"/>
              <a:ea typeface="Helvetica Neue"/>
              <a:cs typeface="Helvetica Neue"/>
              <a:sym typeface="Helvetica Neue"/>
            </a:endParaRPr>
          </a:p>
        </p:txBody>
      </p:sp>
      <p:cxnSp>
        <p:nvCxnSpPr>
          <p:cNvPr id="420" name="Google Shape;420;p41"/>
          <p:cNvCxnSpPr>
            <a:stCxn id="414" idx="2"/>
            <a:endCxn id="415" idx="0"/>
          </p:cNvCxnSpPr>
          <p:nvPr/>
        </p:nvCxnSpPr>
        <p:spPr>
          <a:xfrm rot="5400000">
            <a:off x="5757200" y="1094275"/>
            <a:ext cx="413700" cy="984300"/>
          </a:xfrm>
          <a:prstGeom prst="bentConnector3">
            <a:avLst>
              <a:gd name="adj1" fmla="val 49994"/>
            </a:avLst>
          </a:prstGeom>
          <a:noFill/>
          <a:ln w="9525" cap="flat" cmpd="sng">
            <a:solidFill>
              <a:schemeClr val="accent1"/>
            </a:solidFill>
            <a:prstDash val="solid"/>
            <a:round/>
            <a:headEnd type="none" w="med" len="med"/>
            <a:tailEnd type="none" w="med" len="med"/>
          </a:ln>
        </p:spPr>
      </p:cxnSp>
      <p:cxnSp>
        <p:nvCxnSpPr>
          <p:cNvPr id="421" name="Google Shape;421;p41"/>
          <p:cNvCxnSpPr>
            <a:stCxn id="414" idx="2"/>
            <a:endCxn id="416" idx="0"/>
          </p:cNvCxnSpPr>
          <p:nvPr/>
        </p:nvCxnSpPr>
        <p:spPr>
          <a:xfrm rot="-5400000" flipH="1">
            <a:off x="6761150" y="1074625"/>
            <a:ext cx="413700" cy="1023600"/>
          </a:xfrm>
          <a:prstGeom prst="bentConnector3">
            <a:avLst>
              <a:gd name="adj1" fmla="val 49994"/>
            </a:avLst>
          </a:prstGeom>
          <a:noFill/>
          <a:ln w="9525" cap="flat" cmpd="sng">
            <a:solidFill>
              <a:schemeClr val="accent1"/>
            </a:solidFill>
            <a:prstDash val="solid"/>
            <a:round/>
            <a:headEnd type="none" w="med" len="med"/>
            <a:tailEnd type="none" w="med" len="med"/>
          </a:ln>
        </p:spPr>
      </p:cxnSp>
      <p:cxnSp>
        <p:nvCxnSpPr>
          <p:cNvPr id="422" name="Google Shape;422;p41"/>
          <p:cNvCxnSpPr>
            <a:stCxn id="416" idx="3"/>
            <a:endCxn id="417" idx="3"/>
          </p:cNvCxnSpPr>
          <p:nvPr/>
        </p:nvCxnSpPr>
        <p:spPr>
          <a:xfrm>
            <a:off x="8379725" y="2144225"/>
            <a:ext cx="600" cy="749100"/>
          </a:xfrm>
          <a:prstGeom prst="bentConnector3">
            <a:avLst>
              <a:gd name="adj1" fmla="val 39687500"/>
            </a:avLst>
          </a:prstGeom>
          <a:noFill/>
          <a:ln w="9525" cap="flat" cmpd="sng">
            <a:solidFill>
              <a:schemeClr val="accent1"/>
            </a:solidFill>
            <a:prstDash val="solid"/>
            <a:round/>
            <a:headEnd type="none" w="med" len="med"/>
            <a:tailEnd type="none" w="med" len="med"/>
          </a:ln>
        </p:spPr>
      </p:cxnSp>
      <p:cxnSp>
        <p:nvCxnSpPr>
          <p:cNvPr id="423" name="Google Shape;423;p41"/>
          <p:cNvCxnSpPr>
            <a:stCxn id="416" idx="3"/>
            <a:endCxn id="418" idx="3"/>
          </p:cNvCxnSpPr>
          <p:nvPr/>
        </p:nvCxnSpPr>
        <p:spPr>
          <a:xfrm>
            <a:off x="8379725" y="2144225"/>
            <a:ext cx="600" cy="1179300"/>
          </a:xfrm>
          <a:prstGeom prst="bentConnector3">
            <a:avLst>
              <a:gd name="adj1" fmla="val 39687500"/>
            </a:avLst>
          </a:prstGeom>
          <a:noFill/>
          <a:ln w="9525" cap="flat" cmpd="sng">
            <a:solidFill>
              <a:schemeClr val="accent1"/>
            </a:solidFill>
            <a:prstDash val="solid"/>
            <a:round/>
            <a:headEnd type="none" w="med" len="med"/>
            <a:tailEnd type="none" w="med" len="med"/>
          </a:ln>
        </p:spPr>
      </p:cxnSp>
      <p:cxnSp>
        <p:nvCxnSpPr>
          <p:cNvPr id="424" name="Google Shape;424;p41"/>
          <p:cNvCxnSpPr>
            <a:stCxn id="416" idx="3"/>
            <a:endCxn id="419" idx="3"/>
          </p:cNvCxnSpPr>
          <p:nvPr/>
        </p:nvCxnSpPr>
        <p:spPr>
          <a:xfrm>
            <a:off x="8379725" y="2144225"/>
            <a:ext cx="600" cy="1609500"/>
          </a:xfrm>
          <a:prstGeom prst="bentConnector3">
            <a:avLst>
              <a:gd name="adj1" fmla="val 39687500"/>
            </a:avLst>
          </a:prstGeom>
          <a:noFill/>
          <a:ln w="9525" cap="flat" cmpd="sng">
            <a:solidFill>
              <a:schemeClr val="accent1"/>
            </a:solidFill>
            <a:prstDash val="solid"/>
            <a:round/>
            <a:headEnd type="none" w="med" len="med"/>
            <a:tailEnd type="none" w="med" len="med"/>
          </a:ln>
        </p:spPr>
      </p:cxnSp>
      <p:sp>
        <p:nvSpPr>
          <p:cNvPr id="425" name="Google Shape;425;p41"/>
          <p:cNvSpPr txBox="1"/>
          <p:nvPr/>
        </p:nvSpPr>
        <p:spPr>
          <a:xfrm>
            <a:off x="6579725" y="400662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Marketing Manager</a:t>
            </a:r>
            <a:endParaRPr sz="800" b="1">
              <a:solidFill>
                <a:schemeClr val="accent1"/>
              </a:solidFill>
              <a:latin typeface="Helvetica Neue"/>
              <a:ea typeface="Helvetica Neue"/>
              <a:cs typeface="Helvetica Neue"/>
              <a:sym typeface="Helvetica Neue"/>
            </a:endParaRPr>
          </a:p>
        </p:txBody>
      </p:sp>
      <p:sp>
        <p:nvSpPr>
          <p:cNvPr id="426" name="Google Shape;426;p41"/>
          <p:cNvSpPr txBox="1"/>
          <p:nvPr/>
        </p:nvSpPr>
        <p:spPr>
          <a:xfrm>
            <a:off x="4572000" y="27096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Business Development Manager</a:t>
            </a:r>
            <a:endParaRPr sz="800" b="1">
              <a:solidFill>
                <a:schemeClr val="accent1"/>
              </a:solidFill>
              <a:latin typeface="Helvetica Neue"/>
              <a:ea typeface="Helvetica Neue"/>
              <a:cs typeface="Helvetica Neue"/>
              <a:sym typeface="Helvetica Neue"/>
            </a:endParaRPr>
          </a:p>
        </p:txBody>
      </p:sp>
      <p:sp>
        <p:nvSpPr>
          <p:cNvPr id="427" name="Google Shape;427;p41"/>
          <p:cNvSpPr txBox="1"/>
          <p:nvPr/>
        </p:nvSpPr>
        <p:spPr>
          <a:xfrm>
            <a:off x="4572000" y="314622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Customer Service Manager</a:t>
            </a:r>
            <a:endParaRPr sz="800" b="1">
              <a:solidFill>
                <a:schemeClr val="accent1"/>
              </a:solidFill>
              <a:latin typeface="Helvetica Neue"/>
              <a:ea typeface="Helvetica Neue"/>
              <a:cs typeface="Helvetica Neue"/>
              <a:sym typeface="Helvetica Neue"/>
            </a:endParaRPr>
          </a:p>
        </p:txBody>
      </p:sp>
      <p:cxnSp>
        <p:nvCxnSpPr>
          <p:cNvPr id="428" name="Google Shape;428;p41"/>
          <p:cNvCxnSpPr>
            <a:stCxn id="415" idx="1"/>
            <a:endCxn id="426" idx="1"/>
          </p:cNvCxnSpPr>
          <p:nvPr/>
        </p:nvCxnSpPr>
        <p:spPr>
          <a:xfrm>
            <a:off x="4571988" y="2144225"/>
            <a:ext cx="600" cy="749100"/>
          </a:xfrm>
          <a:prstGeom prst="bentConnector3">
            <a:avLst>
              <a:gd name="adj1" fmla="val -39687500"/>
            </a:avLst>
          </a:prstGeom>
          <a:noFill/>
          <a:ln w="9525" cap="flat" cmpd="sng">
            <a:solidFill>
              <a:schemeClr val="accent1"/>
            </a:solidFill>
            <a:prstDash val="solid"/>
            <a:round/>
            <a:headEnd type="none" w="med" len="med"/>
            <a:tailEnd type="none" w="med" len="med"/>
          </a:ln>
        </p:spPr>
      </p:cxnSp>
      <p:cxnSp>
        <p:nvCxnSpPr>
          <p:cNvPr id="429" name="Google Shape;429;p41"/>
          <p:cNvCxnSpPr>
            <a:stCxn id="415" idx="1"/>
            <a:endCxn id="427" idx="1"/>
          </p:cNvCxnSpPr>
          <p:nvPr/>
        </p:nvCxnSpPr>
        <p:spPr>
          <a:xfrm>
            <a:off x="4571988" y="2144225"/>
            <a:ext cx="600" cy="1185600"/>
          </a:xfrm>
          <a:prstGeom prst="bentConnector3">
            <a:avLst>
              <a:gd name="adj1" fmla="val -39687500"/>
            </a:avLst>
          </a:prstGeom>
          <a:noFill/>
          <a:ln w="9525" cap="flat" cmpd="sng">
            <a:solidFill>
              <a:schemeClr val="accent1"/>
            </a:solidFill>
            <a:prstDash val="solid"/>
            <a:round/>
            <a:headEnd type="none" w="med" len="med"/>
            <a:tailEnd type="none" w="med" len="med"/>
          </a:ln>
        </p:spPr>
      </p:cxnSp>
      <p:cxnSp>
        <p:nvCxnSpPr>
          <p:cNvPr id="430" name="Google Shape;430;p41"/>
          <p:cNvCxnSpPr>
            <a:stCxn id="416" idx="3"/>
            <a:endCxn id="425" idx="3"/>
          </p:cNvCxnSpPr>
          <p:nvPr/>
        </p:nvCxnSpPr>
        <p:spPr>
          <a:xfrm>
            <a:off x="8379725" y="2144225"/>
            <a:ext cx="600" cy="2046000"/>
          </a:xfrm>
          <a:prstGeom prst="bentConnector3">
            <a:avLst>
              <a:gd name="adj1" fmla="val 39687500"/>
            </a:avLst>
          </a:prstGeom>
          <a:noFill/>
          <a:ln w="9525" cap="flat" cmpd="sng">
            <a:solidFill>
              <a:schemeClr val="accent1"/>
            </a:solidFill>
            <a:prstDash val="solid"/>
            <a:round/>
            <a:headEnd type="none" w="med" len="med"/>
            <a:tailEnd type="none" w="med" len="med"/>
          </a:ln>
        </p:spPr>
      </p:cxnSp>
      <p:sp>
        <p:nvSpPr>
          <p:cNvPr id="431" name="Google Shape;431;p41"/>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BSB30120 Certificate III in Business (Standalone)</a:t>
            </a:r>
            <a:endParaRPr sz="600">
              <a:solidFill>
                <a:srgbClr val="999999"/>
              </a:solidFill>
              <a:latin typeface="Helvetica Neue"/>
              <a:ea typeface="Helvetica Neue"/>
              <a:cs typeface="Helvetica Neue"/>
              <a:sym typeface="Helvetica Neue"/>
            </a:endParaRPr>
          </a:p>
        </p:txBody>
      </p:sp>
      <p:sp>
        <p:nvSpPr>
          <p:cNvPr id="432" name="Google Shape;432;p41"/>
          <p:cNvSpPr txBox="1">
            <a:spLocks noGrp="1"/>
          </p:cNvSpPr>
          <p:nvPr>
            <p:ph type="title"/>
          </p:nvPr>
        </p:nvSpPr>
        <p:spPr>
          <a:xfrm>
            <a:off x="614400" y="2150350"/>
            <a:ext cx="2845800" cy="84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434" name="Google Shape;434;p41"/>
          <p:cNvSpPr txBox="1">
            <a:spLocks noGrp="1"/>
          </p:cNvSpPr>
          <p:nvPr>
            <p:ph type="body" idx="1"/>
          </p:nvPr>
        </p:nvSpPr>
        <p:spPr>
          <a:xfrm>
            <a:off x="4659275" y="1542775"/>
            <a:ext cx="1011300" cy="264900"/>
          </a:xfrm>
          <a:prstGeom prst="rect">
            <a:avLst/>
          </a:prstGeom>
        </p:spPr>
        <p:txBody>
          <a:bodyPr spcFirstLastPara="1" wrap="square" lIns="91425" tIns="91425" rIns="91425" bIns="91425" anchor="t" anchorCtr="0">
            <a:noAutofit/>
          </a:bodyPr>
          <a:lstStyle/>
          <a:p>
            <a:pPr marL="0" lvl="0" indent="0" algn="l" rtl="0">
              <a:lnSpc>
                <a:spcPct val="110000"/>
              </a:lnSpc>
              <a:spcBef>
                <a:spcPts val="700"/>
              </a:spcBef>
              <a:spcAft>
                <a:spcPts val="0"/>
              </a:spcAft>
              <a:buSzPts val="1018"/>
              <a:buNone/>
            </a:pPr>
            <a:r>
              <a:rPr lang="en-GB" sz="600">
                <a:solidFill>
                  <a:schemeClr val="accent1"/>
                </a:solidFill>
              </a:rPr>
              <a:t>Via another RTO</a:t>
            </a:r>
            <a:endParaRPr sz="60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body" idx="4294967295"/>
          </p:nvPr>
        </p:nvSpPr>
        <p:spPr>
          <a:xfrm>
            <a:off x="4933200" y="893888"/>
            <a:ext cx="3700500" cy="24867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SzPts val="789"/>
              <a:buNone/>
            </a:pPr>
            <a:r>
              <a:rPr lang="en-GB" sz="1200">
                <a:solidFill>
                  <a:schemeClr val="lt1"/>
                </a:solidFill>
              </a:rPr>
              <a:t>Our Binnacle Certificate Courses are suitable for students in </a:t>
            </a:r>
            <a:r>
              <a:rPr lang="en-GB" sz="1200" b="1">
                <a:solidFill>
                  <a:schemeClr val="lt1"/>
                </a:solidFill>
              </a:rPr>
              <a:t>Years 10-12</a:t>
            </a:r>
            <a:r>
              <a:rPr lang="en-GB" sz="1200">
                <a:solidFill>
                  <a:schemeClr val="lt1"/>
                </a:solidFill>
              </a:rPr>
              <a:t> across </a:t>
            </a:r>
            <a:r>
              <a:rPr lang="en-GB" sz="1200" b="1">
                <a:solidFill>
                  <a:schemeClr val="lt1"/>
                </a:solidFill>
              </a:rPr>
              <a:t>1, 2 and 3-Year Pathways</a:t>
            </a:r>
            <a:r>
              <a:rPr lang="en-GB" sz="1200">
                <a:solidFill>
                  <a:schemeClr val="lt1"/>
                </a:solidFill>
              </a:rPr>
              <a:t>.</a:t>
            </a:r>
            <a:endParaRPr sz="1200">
              <a:solidFill>
                <a:schemeClr val="lt1"/>
              </a:solidFill>
            </a:endParaRPr>
          </a:p>
          <a:p>
            <a:pPr marL="0" lvl="0" indent="0" algn="l" rtl="0">
              <a:lnSpc>
                <a:spcPct val="130000"/>
              </a:lnSpc>
              <a:spcBef>
                <a:spcPts val="0"/>
              </a:spcBef>
              <a:spcAft>
                <a:spcPts val="0"/>
              </a:spcAft>
              <a:buSzPts val="789"/>
              <a:buNone/>
            </a:pPr>
            <a:endParaRPr sz="1200">
              <a:solidFill>
                <a:schemeClr val="lt1"/>
              </a:solidFill>
            </a:endParaRPr>
          </a:p>
          <a:p>
            <a:pPr marL="0" lvl="0" indent="0" algn="l" rtl="0">
              <a:lnSpc>
                <a:spcPct val="130000"/>
              </a:lnSpc>
              <a:spcBef>
                <a:spcPts val="0"/>
              </a:spcBef>
              <a:spcAft>
                <a:spcPts val="0"/>
              </a:spcAft>
              <a:buSzPts val="789"/>
              <a:buNone/>
            </a:pPr>
            <a:r>
              <a:rPr lang="en-GB" sz="1200">
                <a:solidFill>
                  <a:schemeClr val="lt1"/>
                </a:solidFill>
              </a:rPr>
              <a:t>Choose from a variety of </a:t>
            </a:r>
            <a:r>
              <a:rPr lang="en-GB" sz="1200" b="1">
                <a:solidFill>
                  <a:schemeClr val="lt1"/>
                </a:solidFill>
              </a:rPr>
              <a:t>Certificate II, Certificate III</a:t>
            </a:r>
            <a:r>
              <a:rPr lang="en-GB" sz="1200">
                <a:solidFill>
                  <a:schemeClr val="lt1"/>
                </a:solidFill>
              </a:rPr>
              <a:t> and </a:t>
            </a:r>
            <a:r>
              <a:rPr lang="en-GB" sz="1200" b="1">
                <a:solidFill>
                  <a:schemeClr val="lt1"/>
                </a:solidFill>
              </a:rPr>
              <a:t>Short Course</a:t>
            </a:r>
            <a:r>
              <a:rPr lang="en-GB" sz="1200">
                <a:solidFill>
                  <a:schemeClr val="lt1"/>
                </a:solidFill>
              </a:rPr>
              <a:t> Pathways from a range of study areas including:</a:t>
            </a:r>
            <a:endParaRPr sz="1200">
              <a:solidFill>
                <a:schemeClr val="lt1"/>
              </a:solidFill>
            </a:endParaRPr>
          </a:p>
          <a:p>
            <a:pPr marL="0" lvl="0" indent="0" algn="l" rtl="0">
              <a:lnSpc>
                <a:spcPct val="130000"/>
              </a:lnSpc>
              <a:spcBef>
                <a:spcPts val="0"/>
              </a:spcBef>
              <a:spcAft>
                <a:spcPts val="0"/>
              </a:spcAft>
              <a:buSzPts val="789"/>
              <a:buNone/>
            </a:pPr>
            <a:endParaRPr sz="1200">
              <a:solidFill>
                <a:schemeClr val="lt1"/>
              </a:solidFill>
            </a:endParaRPr>
          </a:p>
          <a:p>
            <a:pPr marL="0" lvl="0" indent="0" algn="l" rtl="0">
              <a:lnSpc>
                <a:spcPct val="130000"/>
              </a:lnSpc>
              <a:spcBef>
                <a:spcPts val="0"/>
              </a:spcBef>
              <a:spcAft>
                <a:spcPts val="0"/>
              </a:spcAft>
              <a:buSzPts val="789"/>
              <a:buNone/>
            </a:pPr>
            <a:r>
              <a:rPr lang="en-GB" sz="1200">
                <a:solidFill>
                  <a:schemeClr val="lt1"/>
                </a:solidFill>
              </a:rPr>
              <a:t>Fitness, Sport and Recreation, Business, Tourism and First Aid.</a:t>
            </a:r>
            <a:endParaRPr sz="1200">
              <a:solidFill>
                <a:schemeClr val="lt1"/>
              </a:solidFill>
            </a:endParaRPr>
          </a:p>
        </p:txBody>
      </p:sp>
      <p:sp>
        <p:nvSpPr>
          <p:cNvPr id="73" name="Google Shape;73;p15"/>
          <p:cNvSpPr txBox="1">
            <a:spLocks noGrp="1"/>
          </p:cNvSpPr>
          <p:nvPr>
            <p:ph type="title" idx="4294967295"/>
          </p:nvPr>
        </p:nvSpPr>
        <p:spPr>
          <a:xfrm>
            <a:off x="779450" y="1039725"/>
            <a:ext cx="3069900" cy="192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580" b="1">
                <a:solidFill>
                  <a:schemeClr val="lt1"/>
                </a:solidFill>
              </a:rPr>
              <a:t>ALLOWING TEACHERS TO TEACH</a:t>
            </a:r>
            <a:endParaRPr sz="3580" b="1">
              <a:solidFill>
                <a:schemeClr val="lt1"/>
              </a:solidFill>
            </a:endParaRPr>
          </a:p>
        </p:txBody>
      </p:sp>
      <p:sp>
        <p:nvSpPr>
          <p:cNvPr id="74" name="Google Shape;74;p15"/>
          <p:cNvSpPr txBox="1"/>
          <p:nvPr/>
        </p:nvSpPr>
        <p:spPr>
          <a:xfrm>
            <a:off x="742025" y="2960925"/>
            <a:ext cx="3168300" cy="1262100"/>
          </a:xfrm>
          <a:prstGeom prst="rect">
            <a:avLst/>
          </a:prstGeom>
          <a:noFill/>
          <a:ln w="9525" cap="flat" cmpd="sng">
            <a:solidFill>
              <a:srgbClr val="D9D9D9"/>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400"/>
              <a:buFont typeface="Arial"/>
              <a:buNone/>
            </a:pPr>
            <a:r>
              <a:rPr lang="en-GB" sz="1000" b="1">
                <a:solidFill>
                  <a:srgbClr val="FFFFFF"/>
                </a:solidFill>
                <a:latin typeface="Helvetica Neue"/>
                <a:ea typeface="Helvetica Neue"/>
                <a:cs typeface="Helvetica Neue"/>
                <a:sym typeface="Helvetica Neue"/>
              </a:rPr>
              <a:t>HOW TO GET STARTED:</a:t>
            </a:r>
            <a:endParaRPr sz="1000" b="1">
              <a:solidFill>
                <a:srgbClr val="FFFFFF"/>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400"/>
              <a:buFont typeface="Arial"/>
              <a:buNone/>
            </a:pPr>
            <a:endParaRPr sz="100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r>
              <a:rPr lang="en-GB" sz="1000">
                <a:solidFill>
                  <a:srgbClr val="FFFFFF"/>
                </a:solidFill>
                <a:latin typeface="Helvetica Neue"/>
                <a:ea typeface="Helvetica Neue"/>
                <a:cs typeface="Helvetica Neue"/>
                <a:sym typeface="Helvetica Neue"/>
              </a:rPr>
              <a:t>Please visit our Binnacle Training Website - Programs for Schools for more information on each of our course offerings:</a:t>
            </a:r>
            <a:endParaRPr sz="100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r>
              <a:rPr lang="en-GB" sz="1000" u="sng">
                <a:solidFill>
                  <a:srgbClr val="FFFFFF"/>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binnacletraining.com.au/for-schools/programs/</a:t>
            </a:r>
            <a:r>
              <a:rPr lang="en-GB" sz="1000">
                <a:solidFill>
                  <a:srgbClr val="FFFFFF"/>
                </a:solidFill>
                <a:latin typeface="Helvetica Neue"/>
                <a:ea typeface="Helvetica Neue"/>
                <a:cs typeface="Helvetica Neue"/>
                <a:sym typeface="Helvetica Neue"/>
              </a:rPr>
              <a:t> </a:t>
            </a:r>
            <a:endParaRPr sz="1000">
              <a:solidFill>
                <a:srgbClr val="FFFFFF"/>
              </a:solidFill>
              <a:latin typeface="Helvetica Neue"/>
              <a:ea typeface="Helvetica Neue"/>
              <a:cs typeface="Helvetica Neue"/>
              <a:sym typeface="Helvetica Neue"/>
            </a:endParaRPr>
          </a:p>
        </p:txBody>
      </p:sp>
      <p:pic>
        <p:nvPicPr>
          <p:cNvPr id="77" name="Google Shape;77;p15"/>
          <p:cNvPicPr preferRelativeResize="0"/>
          <p:nvPr/>
        </p:nvPicPr>
        <p:blipFill rotWithShape="1">
          <a:blip r:embed="rId5">
            <a:alphaModFix amt="70000"/>
          </a:blip>
          <a:srcRect/>
          <a:stretch/>
        </p:blipFill>
        <p:spPr>
          <a:xfrm>
            <a:off x="202300" y="4645526"/>
            <a:ext cx="888525" cy="324225"/>
          </a:xfrm>
          <a:prstGeom prst="rect">
            <a:avLst/>
          </a:prstGeom>
          <a:noFill/>
          <a:ln>
            <a:noFill/>
          </a:ln>
        </p:spPr>
      </p:pic>
      <p:sp>
        <p:nvSpPr>
          <p:cNvPr id="78" name="Google Shape;78;p15"/>
          <p:cNvSpPr txBox="1">
            <a:spLocks noGrp="1"/>
          </p:cNvSpPr>
          <p:nvPr>
            <p:ph type="subTitle" idx="1"/>
          </p:nvPr>
        </p:nvSpPr>
        <p:spPr>
          <a:xfrm>
            <a:off x="4933200" y="3485700"/>
            <a:ext cx="2201400" cy="723600"/>
          </a:xfrm>
          <a:prstGeom prst="rect">
            <a:avLst/>
          </a:prstGeom>
        </p:spPr>
        <p:txBody>
          <a:bodyPr spcFirstLastPara="1" wrap="square" lIns="91425" tIns="91425" rIns="91425" bIns="91425" anchor="t" anchorCtr="0">
            <a:normAutofit lnSpcReduction="10000"/>
          </a:bodyPr>
          <a:lstStyle/>
          <a:p>
            <a:pPr marL="0" lvl="0" indent="0" algn="l" rtl="0">
              <a:lnSpc>
                <a:spcPct val="130000"/>
              </a:lnSpc>
              <a:spcBef>
                <a:spcPts val="0"/>
              </a:spcBef>
              <a:spcAft>
                <a:spcPts val="0"/>
              </a:spcAft>
              <a:buSzPts val="789"/>
              <a:buNone/>
            </a:pPr>
            <a:r>
              <a:rPr lang="en-GB" sz="910">
                <a:solidFill>
                  <a:schemeClr val="lt1"/>
                </a:solidFill>
              </a:rPr>
              <a:t>1300 303 715</a:t>
            </a:r>
            <a:endParaRPr sz="910">
              <a:solidFill>
                <a:schemeClr val="lt1"/>
              </a:solidFill>
            </a:endParaRPr>
          </a:p>
          <a:p>
            <a:pPr marL="0" lvl="0" indent="0" algn="l" rtl="0">
              <a:lnSpc>
                <a:spcPct val="130000"/>
              </a:lnSpc>
              <a:spcBef>
                <a:spcPts val="0"/>
              </a:spcBef>
              <a:spcAft>
                <a:spcPts val="0"/>
              </a:spcAft>
              <a:buSzPts val="789"/>
              <a:buNone/>
            </a:pPr>
            <a:r>
              <a:rPr lang="en-GB" sz="910">
                <a:solidFill>
                  <a:schemeClr val="lt1"/>
                </a:solidFill>
                <a:uFill>
                  <a:noFill/>
                </a:uFill>
                <a:hlinkClick r:id="rId6">
                  <a:extLst>
                    <a:ext uri="{A12FA001-AC4F-418D-AE19-62706E023703}">
                      <ahyp:hlinkClr xmlns:ahyp="http://schemas.microsoft.com/office/drawing/2018/hyperlinkcolor" val="tx"/>
                    </a:ext>
                  </a:extLst>
                </a:hlinkClick>
              </a:rPr>
              <a:t>admin@binnacletraining.com.au</a:t>
            </a:r>
            <a:endParaRPr sz="910">
              <a:solidFill>
                <a:schemeClr val="lt1"/>
              </a:solidFill>
            </a:endParaRPr>
          </a:p>
          <a:p>
            <a:pPr marL="0" lvl="0" indent="0" algn="l" rtl="0">
              <a:lnSpc>
                <a:spcPct val="130000"/>
              </a:lnSpc>
              <a:spcBef>
                <a:spcPts val="0"/>
              </a:spcBef>
              <a:spcAft>
                <a:spcPts val="0"/>
              </a:spcAft>
              <a:buSzPts val="789"/>
              <a:buNone/>
            </a:pPr>
            <a:r>
              <a:rPr lang="en-GB" sz="910">
                <a:solidFill>
                  <a:schemeClr val="lt1"/>
                </a:solidFill>
              </a:rPr>
              <a:t>binnacletraining.com.au</a:t>
            </a:r>
            <a:endParaRPr sz="910">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42"/>
          <p:cNvPicPr preferRelativeResize="0"/>
          <p:nvPr/>
        </p:nvPicPr>
        <p:blipFill rotWithShape="1">
          <a:blip r:embed="rId3">
            <a:alphaModFix/>
          </a:blip>
          <a:srcRect/>
          <a:stretch/>
        </p:blipFill>
        <p:spPr>
          <a:xfrm>
            <a:off x="4572000" y="-2487"/>
            <a:ext cx="4572000" cy="5143500"/>
          </a:xfrm>
          <a:prstGeom prst="rect">
            <a:avLst/>
          </a:prstGeom>
          <a:noFill/>
          <a:ln>
            <a:noFill/>
          </a:ln>
        </p:spPr>
      </p:pic>
      <p:sp>
        <p:nvSpPr>
          <p:cNvPr id="440" name="Google Shape;440;p42"/>
          <p:cNvSpPr txBox="1">
            <a:spLocks noGrp="1"/>
          </p:cNvSpPr>
          <p:nvPr>
            <p:ph type="title"/>
          </p:nvPr>
        </p:nvSpPr>
        <p:spPr>
          <a:xfrm>
            <a:off x="527700" y="1911513"/>
            <a:ext cx="3315600" cy="119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180" b="1">
                <a:solidFill>
                  <a:schemeClr val="accent1"/>
                </a:solidFill>
              </a:rPr>
              <a:t>MAJOR PROJECT:</a:t>
            </a:r>
            <a:endParaRPr sz="2180" b="1">
              <a:solidFill>
                <a:schemeClr val="accent1"/>
              </a:solidFill>
            </a:endParaRPr>
          </a:p>
          <a:p>
            <a:pPr marL="0" lvl="0" indent="0" algn="l" rtl="0">
              <a:spcBef>
                <a:spcPts val="0"/>
              </a:spcBef>
              <a:spcAft>
                <a:spcPts val="0"/>
              </a:spcAft>
              <a:buSzPts val="990"/>
              <a:buNone/>
            </a:pPr>
            <a:r>
              <a:rPr lang="en-GB" sz="2180">
                <a:solidFill>
                  <a:schemeClr val="accent1"/>
                </a:solidFill>
              </a:rPr>
              <a:t>Design and Plan for a New Product or Service</a:t>
            </a:r>
            <a:endParaRPr sz="2180">
              <a:solidFill>
                <a:schemeClr val="accent1"/>
              </a:solidFill>
            </a:endParaRPr>
          </a:p>
        </p:txBody>
      </p:sp>
      <p:pic>
        <p:nvPicPr>
          <p:cNvPr id="441" name="Google Shape;441;p42"/>
          <p:cNvPicPr preferRelativeResize="0"/>
          <p:nvPr/>
        </p:nvPicPr>
        <p:blipFill rotWithShape="1">
          <a:blip r:embed="rId4">
            <a:alphaModFix/>
          </a:blip>
          <a:srcRect/>
          <a:stretch/>
        </p:blipFill>
        <p:spPr>
          <a:xfrm>
            <a:off x="202300" y="4645526"/>
            <a:ext cx="888525" cy="324225"/>
          </a:xfrm>
          <a:prstGeom prst="rect">
            <a:avLst/>
          </a:prstGeom>
          <a:noFill/>
          <a:ln>
            <a:noFill/>
          </a:ln>
        </p:spPr>
      </p:pic>
      <p:pic>
        <p:nvPicPr>
          <p:cNvPr id="442" name="Google Shape;442;p42"/>
          <p:cNvPicPr preferRelativeResize="0"/>
          <p:nvPr/>
        </p:nvPicPr>
        <p:blipFill rotWithShape="1">
          <a:blip r:embed="rId5">
            <a:alphaModFix/>
          </a:blip>
          <a:srcRect/>
          <a:stretch/>
        </p:blipFill>
        <p:spPr>
          <a:xfrm>
            <a:off x="5754449" y="1660032"/>
            <a:ext cx="2207102" cy="1235024"/>
          </a:xfrm>
          <a:prstGeom prst="rect">
            <a:avLst/>
          </a:prstGeom>
          <a:noFill/>
          <a:ln>
            <a:noFill/>
          </a:ln>
        </p:spPr>
      </p:pic>
      <p:sp>
        <p:nvSpPr>
          <p:cNvPr id="444" name="Google Shape;444;p42"/>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BSB30120 Certificate III in Business (Standalone)</a:t>
            </a:r>
            <a:endParaRPr sz="600">
              <a:solidFill>
                <a:srgbClr val="EFEFEF"/>
              </a:solidFill>
              <a:latin typeface="Helvetica Neue"/>
              <a:ea typeface="Helvetica Neue"/>
              <a:cs typeface="Helvetica Neue"/>
              <a:sym typeface="Helvetica Neue"/>
            </a:endParaRPr>
          </a:p>
        </p:txBody>
      </p:sp>
      <p:sp>
        <p:nvSpPr>
          <p:cNvPr id="445" name="Google Shape;445;p42"/>
          <p:cNvSpPr txBox="1"/>
          <p:nvPr/>
        </p:nvSpPr>
        <p:spPr>
          <a:xfrm>
            <a:off x="5358000" y="3108325"/>
            <a:ext cx="3000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u="sng">
                <a:solidFill>
                  <a:srgbClr val="FFFFFF"/>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binnacletraining.com.au/binnacle-boss</a:t>
            </a:r>
            <a:endParaRPr sz="1000">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0"/>
        <p:cNvGrpSpPr/>
        <p:nvPr/>
      </p:nvGrpSpPr>
      <p:grpSpPr>
        <a:xfrm>
          <a:off x="0" y="0"/>
          <a:ext cx="0" cy="0"/>
          <a:chOff x="0" y="0"/>
          <a:chExt cx="0" cy="0"/>
        </a:xfrm>
      </p:grpSpPr>
      <p:sp>
        <p:nvSpPr>
          <p:cNvPr id="451" name="Google Shape;451;p43"/>
          <p:cNvSpPr txBox="1">
            <a:spLocks noGrp="1"/>
          </p:cNvSpPr>
          <p:nvPr>
            <p:ph type="title" idx="4294967295"/>
          </p:nvPr>
        </p:nvSpPr>
        <p:spPr>
          <a:xfrm>
            <a:off x="1216200" y="1293225"/>
            <a:ext cx="6711600" cy="204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300" b="1">
                <a:solidFill>
                  <a:schemeClr val="lt1"/>
                </a:solidFill>
              </a:rPr>
              <a:t>BSB30120 Certificate III in Business &amp; SIT20122 Certificate II in Tourism</a:t>
            </a:r>
            <a:endParaRPr sz="4300" b="1">
              <a:solidFill>
                <a:schemeClr val="lt1"/>
              </a:solidFill>
            </a:endParaRPr>
          </a:p>
        </p:txBody>
      </p:sp>
      <p:sp>
        <p:nvSpPr>
          <p:cNvPr id="452" name="Google Shape;452;p43"/>
          <p:cNvSpPr/>
          <p:nvPr/>
        </p:nvSpPr>
        <p:spPr>
          <a:xfrm>
            <a:off x="3254024" y="709625"/>
            <a:ext cx="2635947"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BUSINESS &amp; TOURISM</a:t>
            </a:r>
          </a:p>
        </p:txBody>
      </p:sp>
      <p:pic>
        <p:nvPicPr>
          <p:cNvPr id="453" name="Google Shape;453;p43"/>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44"/>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460" name="Google Shape;460;p44"/>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461" name="Google Shape;461;p44"/>
          <p:cNvSpPr txBox="1">
            <a:spLocks noGrp="1"/>
          </p:cNvSpPr>
          <p:nvPr>
            <p:ph type="body" idx="1"/>
          </p:nvPr>
        </p:nvSpPr>
        <p:spPr>
          <a:xfrm>
            <a:off x="317025" y="1466325"/>
            <a:ext cx="3956400" cy="29118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The program will be delivered through class-based tasks as well as both simulated and real business environments at the school - involving the delivery of a range of projects and services within the school community.</a:t>
            </a:r>
            <a:endParaRPr sz="105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Graduates will be competent in a range of essential business skills including; customer service, personal and team effectiveness, critical thinking, business technology and documents, sourcing and presenting information, workplace health and safety, social and cultural sensitivity and participating in sustainable work practices.</a:t>
            </a:r>
            <a:endParaRPr sz="105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This program also includes the following: </a:t>
            </a:r>
            <a:endParaRPr sz="1050">
              <a:solidFill>
                <a:schemeClr val="lt1"/>
              </a:solidFill>
              <a:latin typeface="Helvetica Neue Light"/>
              <a:ea typeface="Helvetica Neue Light"/>
              <a:cs typeface="Helvetica Neue Light"/>
              <a:sym typeface="Helvetica Neue Light"/>
            </a:endParaRPr>
          </a:p>
          <a:p>
            <a:pPr marL="457200" lvl="0" indent="-295275" algn="l" rtl="0">
              <a:lnSpc>
                <a:spcPct val="110000"/>
              </a:lnSpc>
              <a:spcBef>
                <a:spcPts val="1000"/>
              </a:spcBef>
              <a:spcAft>
                <a:spcPts val="0"/>
              </a:spcAft>
              <a:buClr>
                <a:schemeClr val="lt1"/>
              </a:buClr>
              <a:buSzPts val="1050"/>
              <a:buFont typeface="Helvetica Neue Light"/>
              <a:buChar char="●"/>
            </a:pPr>
            <a:r>
              <a:rPr lang="en-GB" sz="1050">
                <a:solidFill>
                  <a:schemeClr val="lt1"/>
                </a:solidFill>
                <a:latin typeface="Helvetica Neue Light"/>
                <a:ea typeface="Helvetica Neue Light"/>
                <a:cs typeface="Helvetica Neue Light"/>
                <a:sym typeface="Helvetica Neue Light"/>
              </a:rPr>
              <a:t>Student opportunities to design for a new product or service as part of our (non-accredited) Entrepreneurship Project - Binnacle Boss</a:t>
            </a:r>
            <a:endParaRPr sz="1050">
              <a:solidFill>
                <a:schemeClr val="lt1"/>
              </a:solidFill>
              <a:latin typeface="Helvetica Neue Light"/>
              <a:ea typeface="Helvetica Neue Light"/>
              <a:cs typeface="Helvetica Neue Light"/>
              <a:sym typeface="Helvetica Neue Light"/>
            </a:endParaRPr>
          </a:p>
          <a:p>
            <a:pPr marL="457200" lvl="0" indent="-295275" algn="l" rtl="0">
              <a:lnSpc>
                <a:spcPct val="110000"/>
              </a:lnSpc>
              <a:spcBef>
                <a:spcPts val="0"/>
              </a:spcBef>
              <a:spcAft>
                <a:spcPts val="0"/>
              </a:spcAft>
              <a:buClr>
                <a:schemeClr val="lt1"/>
              </a:buClr>
              <a:buSzPts val="1050"/>
              <a:buFont typeface="Helvetica Neue Light"/>
              <a:buChar char="●"/>
            </a:pPr>
            <a:r>
              <a:rPr lang="en-GB" sz="1050">
                <a:solidFill>
                  <a:schemeClr val="lt1"/>
                </a:solidFill>
                <a:latin typeface="Helvetica Neue Light"/>
                <a:ea typeface="Helvetica Neue Light"/>
                <a:cs typeface="Helvetica Neue Light"/>
                <a:sym typeface="Helvetica Neue Light"/>
              </a:rPr>
              <a:t>Participation in a Tourism-related Industry Discovery</a:t>
            </a:r>
            <a:endParaRPr sz="1050">
              <a:solidFill>
                <a:schemeClr val="lt1"/>
              </a:solidFill>
              <a:latin typeface="Helvetica Neue Light"/>
              <a:ea typeface="Helvetica Neue Light"/>
              <a:cs typeface="Helvetica Neue Light"/>
              <a:sym typeface="Helvetica Neue Light"/>
            </a:endParaRPr>
          </a:p>
        </p:txBody>
      </p:sp>
      <p:sp>
        <p:nvSpPr>
          <p:cNvPr id="462" name="Google Shape;462;p44"/>
          <p:cNvSpPr txBox="1">
            <a:spLocks noGrp="1"/>
          </p:cNvSpPr>
          <p:nvPr>
            <p:ph type="title"/>
          </p:nvPr>
        </p:nvSpPr>
        <p:spPr>
          <a:xfrm>
            <a:off x="317025" y="443588"/>
            <a:ext cx="3829500" cy="10752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300" b="1">
                <a:solidFill>
                  <a:schemeClr val="lt1"/>
                </a:solidFill>
              </a:rPr>
              <a:t>BSB30120 Certificate III in Business + SIT20122 Certificate II in Tourism</a:t>
            </a:r>
            <a:endParaRPr sz="2300" b="1">
              <a:solidFill>
                <a:schemeClr val="lt1"/>
              </a:solidFill>
            </a:endParaRPr>
          </a:p>
        </p:txBody>
      </p:sp>
      <p:graphicFrame>
        <p:nvGraphicFramePr>
          <p:cNvPr id="463" name="Google Shape;463;p44"/>
          <p:cNvGraphicFramePr/>
          <p:nvPr/>
        </p:nvGraphicFramePr>
        <p:xfrm>
          <a:off x="4890450" y="666188"/>
          <a:ext cx="3879000" cy="3845215"/>
        </p:xfrm>
        <a:graphic>
          <a:graphicData uri="http://schemas.openxmlformats.org/drawingml/2006/table">
            <a:tbl>
              <a:tblPr>
                <a:noFill/>
                <a:tableStyleId>{D02D385B-3E23-4C99-8967-585ADCF9F31C}</a:tableStyleId>
              </a:tblPr>
              <a:tblGrid>
                <a:gridCol w="1488075">
                  <a:extLst>
                    <a:ext uri="{9D8B030D-6E8A-4147-A177-3AD203B41FA5}">
                      <a16:colId xmlns:a16="http://schemas.microsoft.com/office/drawing/2014/main" val="20000"/>
                    </a:ext>
                  </a:extLst>
                </a:gridCol>
                <a:gridCol w="2390925">
                  <a:extLst>
                    <a:ext uri="{9D8B030D-6E8A-4147-A177-3AD203B41FA5}">
                      <a16:colId xmlns:a16="http://schemas.microsoft.com/office/drawing/2014/main" val="20001"/>
                    </a:ext>
                  </a:extLst>
                </a:gridCol>
              </a:tblGrid>
              <a:tr h="4175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a:latin typeface="Helvetica Neue"/>
                          <a:ea typeface="Helvetica Neue"/>
                          <a:cs typeface="Helvetica Neue"/>
                          <a:sym typeface="Helvetica Neue"/>
                        </a:rPr>
                        <a:t>2</a:t>
                      </a:r>
                      <a:r>
                        <a:rPr lang="en-GB" sz="900" b="1" u="none" strike="noStrike" cap="none">
                          <a:latin typeface="Helvetica Neue"/>
                          <a:ea typeface="Helvetica Neue"/>
                          <a:cs typeface="Helvetica Neue"/>
                          <a:sym typeface="Helvetica Neue"/>
                        </a:rPr>
                        <a:t>-Year Format</a:t>
                      </a:r>
                      <a:endParaRPr sz="900" i="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10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i="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Dual Qualification - 22 Units</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5010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Year </a:t>
                      </a:r>
                      <a:r>
                        <a:rPr lang="en-GB" sz="900" b="1">
                          <a:latin typeface="Helvetica Neue"/>
                          <a:ea typeface="Helvetica Neue"/>
                          <a:cs typeface="Helvetica Neue"/>
                          <a:sym typeface="Helvetica Neue"/>
                        </a:rPr>
                        <a:t>11 and 12</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6398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a:latin typeface="Helvetica Neue"/>
                          <a:ea typeface="Helvetica Neue"/>
                          <a:cs typeface="Helvetica Neue"/>
                          <a:sym typeface="Helvetica Neue"/>
                        </a:rPr>
                        <a:t>Combination of classroom and project-based learning, online learning (self-study) and practical work-related experience</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$2</a:t>
                      </a:r>
                      <a:r>
                        <a:rPr lang="en-GB" sz="900" b="1">
                          <a:latin typeface="Helvetica Neue"/>
                          <a:ea typeface="Helvetica Neue"/>
                          <a:cs typeface="Helvetica Neue"/>
                          <a:sym typeface="Helvetica Neue"/>
                        </a:rPr>
                        <a:t>6</a:t>
                      </a:r>
                      <a:r>
                        <a:rPr lang="en-GB" sz="900" b="1" u="none" strike="noStrike" cap="none">
                          <a:latin typeface="Helvetica Neue"/>
                          <a:ea typeface="Helvetica Neue"/>
                          <a:cs typeface="Helvetica Neue"/>
                          <a:sym typeface="Helvetica Neue"/>
                        </a:rPr>
                        <a:t>5.00</a:t>
                      </a:r>
                      <a:r>
                        <a:rPr lang="en-GB" sz="900" u="none" strike="noStrike" cap="none">
                          <a:latin typeface="Helvetica Neue"/>
                          <a:ea typeface="Helvetica Neue"/>
                          <a:cs typeface="Helvetica Neue"/>
                          <a:sym typeface="Helvetica Neue"/>
                        </a:rPr>
                        <a:t> per person (Cert II entry</a:t>
                      </a:r>
                      <a:endParaRPr sz="900"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qualification = $225.00 + Cert III Gap Fee</a:t>
                      </a:r>
                      <a:endParaRPr sz="900"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 $40.00)</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Maximum </a:t>
                      </a:r>
                      <a:r>
                        <a:rPr lang="en-GB" sz="900" b="1">
                          <a:latin typeface="Helvetica Neue"/>
                          <a:ea typeface="Helvetica Neue"/>
                          <a:cs typeface="Helvetica Neue"/>
                          <a:sym typeface="Helvetica Neue"/>
                        </a:rPr>
                        <a:t>10</a:t>
                      </a:r>
                      <a:r>
                        <a:rPr lang="en-GB" sz="900" b="1" u="none" strike="noStrike" cap="none">
                          <a:latin typeface="Helvetica Neue"/>
                          <a:ea typeface="Helvetica Neue"/>
                          <a:cs typeface="Helvetica Neue"/>
                          <a:sym typeface="Helvetica Neue"/>
                        </a:rPr>
                        <a:t> QCE Credits</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64" name="Google Shape;464;p44"/>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BSB30120 Certificate III in Business + SIT20122 Certificate II in Tourism</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5"/>
          <p:cNvSpPr/>
          <p:nvPr/>
        </p:nvSpPr>
        <p:spPr>
          <a:xfrm>
            <a:off x="407280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471" name="Google Shape;471;p45"/>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600">
                <a:solidFill>
                  <a:srgbClr val="999999"/>
                </a:solidFill>
                <a:latin typeface="Helvetica Neue"/>
                <a:ea typeface="Helvetica Neue"/>
                <a:cs typeface="Helvetica Neue"/>
                <a:sym typeface="Helvetica Neue"/>
              </a:rPr>
              <a:t>2024 Business &amp; Tourism Course Offerings</a:t>
            </a:r>
            <a:endParaRPr sz="600">
              <a:solidFill>
                <a:srgbClr val="999999"/>
              </a:solidFill>
              <a:latin typeface="Helvetica Neue"/>
              <a:ea typeface="Helvetica Neue"/>
              <a:cs typeface="Helvetica Neue"/>
              <a:sym typeface="Helvetica Neue"/>
            </a:endParaRPr>
          </a:p>
        </p:txBody>
      </p:sp>
      <p:pic>
        <p:nvPicPr>
          <p:cNvPr id="472" name="Google Shape;472;p45"/>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473" name="Google Shape;473;p45"/>
          <p:cNvSpPr txBox="1">
            <a:spLocks noGrp="1"/>
          </p:cNvSpPr>
          <p:nvPr>
            <p:ph type="body" idx="1"/>
          </p:nvPr>
        </p:nvSpPr>
        <p:spPr>
          <a:xfrm>
            <a:off x="4979625" y="2241525"/>
            <a:ext cx="3670500" cy="1002000"/>
          </a:xfrm>
          <a:prstGeom prst="rect">
            <a:avLst/>
          </a:prstGeom>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a:solidFill>
                  <a:schemeClr val="lt1"/>
                </a:solidFill>
              </a:rPr>
              <a:t>BSB30120 Certificate III in Business + SIT20122 Certificate II in Tourism (max. 10 QCE Credits)</a:t>
            </a:r>
            <a:endParaRPr sz="1200">
              <a:solidFill>
                <a:schemeClr val="lt1"/>
              </a:solidFill>
            </a:endParaRPr>
          </a:p>
          <a:p>
            <a:pPr marL="457200" lvl="0" indent="-304800" algn="l" rtl="0">
              <a:lnSpc>
                <a:spcPct val="110000"/>
              </a:lnSpc>
              <a:spcBef>
                <a:spcPts val="1000"/>
              </a:spcBef>
              <a:spcAft>
                <a:spcPts val="1000"/>
              </a:spcAft>
              <a:buClr>
                <a:schemeClr val="lt1"/>
              </a:buClr>
              <a:buSzPts val="1200"/>
              <a:buChar char="●"/>
            </a:pPr>
            <a:r>
              <a:rPr lang="en-GB" sz="1200">
                <a:solidFill>
                  <a:schemeClr val="lt1"/>
                </a:solidFill>
              </a:rPr>
              <a:t>Successful completion of the Certificate III in Business may contribute towards a student’s Australian Tertiary Admission Rank (ATAR)</a:t>
            </a:r>
            <a:endParaRPr sz="1200">
              <a:solidFill>
                <a:schemeClr val="lt1"/>
              </a:solidFill>
            </a:endParaRPr>
          </a:p>
        </p:txBody>
      </p:sp>
      <p:sp>
        <p:nvSpPr>
          <p:cNvPr id="474" name="Google Shape;474;p45"/>
          <p:cNvSpPr txBox="1">
            <a:spLocks noGrp="1"/>
          </p:cNvSpPr>
          <p:nvPr>
            <p:ph type="title"/>
          </p:nvPr>
        </p:nvSpPr>
        <p:spPr>
          <a:xfrm>
            <a:off x="5092125" y="1242575"/>
            <a:ext cx="34455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sp>
        <p:nvSpPr>
          <p:cNvPr id="475" name="Google Shape;475;p45"/>
          <p:cNvSpPr txBox="1"/>
          <p:nvPr/>
        </p:nvSpPr>
        <p:spPr>
          <a:xfrm>
            <a:off x="6241550" y="238425"/>
            <a:ext cx="26364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BSB30120 Certificate III in Business + SIT20122 Certificate II in Tourism</a:t>
            </a:r>
            <a:endParaRPr sz="600">
              <a:solidFill>
                <a:srgbClr val="EFEFEF"/>
              </a:solidFill>
              <a:latin typeface="Helvetica Neue"/>
              <a:ea typeface="Helvetica Neue"/>
              <a:cs typeface="Helvetica Neue"/>
              <a:sym typeface="Helvetica Neue"/>
            </a:endParaRPr>
          </a:p>
        </p:txBody>
      </p:sp>
      <p:pic>
        <p:nvPicPr>
          <p:cNvPr id="476" name="Google Shape;476;p45"/>
          <p:cNvPicPr preferRelativeResize="0"/>
          <p:nvPr/>
        </p:nvPicPr>
        <p:blipFill rotWithShape="1">
          <a:blip r:embed="rId4">
            <a:alphaModFix/>
          </a:blip>
          <a:srcRect l="28410" r="12302"/>
          <a:stretch/>
        </p:blipFill>
        <p:spPr>
          <a:xfrm>
            <a:off x="0" y="-2725"/>
            <a:ext cx="4571996" cy="5143502"/>
          </a:xfrm>
          <a:prstGeom prst="rect">
            <a:avLst/>
          </a:prstGeom>
          <a:noFill/>
          <a:ln>
            <a:noFill/>
          </a:ln>
        </p:spPr>
      </p:pic>
      <p:pic>
        <p:nvPicPr>
          <p:cNvPr id="477" name="Google Shape;477;p45"/>
          <p:cNvPicPr preferRelativeResize="0"/>
          <p:nvPr/>
        </p:nvPicPr>
        <p:blipFill rotWithShape="1">
          <a:blip r:embed="rId5">
            <a:alphaModFix/>
          </a:blip>
          <a:srcRect/>
          <a:stretch/>
        </p:blipFill>
        <p:spPr>
          <a:xfrm>
            <a:off x="202300" y="4645526"/>
            <a:ext cx="888525" cy="324225"/>
          </a:xfrm>
          <a:prstGeom prst="rect">
            <a:avLst/>
          </a:prstGeom>
          <a:noFill/>
          <a:ln>
            <a:noFill/>
          </a:ln>
        </p:spPr>
      </p:pic>
      <p:sp>
        <p:nvSpPr>
          <p:cNvPr id="478" name="Google Shape;478;p45"/>
          <p:cNvSpPr txBox="1">
            <a:spLocks noGrp="1"/>
          </p:cNvSpPr>
          <p:nvPr>
            <p:ph type="body" idx="1"/>
          </p:nvPr>
        </p:nvSpPr>
        <p:spPr>
          <a:xfrm>
            <a:off x="5092125" y="4179025"/>
            <a:ext cx="3229800" cy="466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900" i="1">
                <a:solidFill>
                  <a:schemeClr val="lt1"/>
                </a:solidFill>
              </a:rPr>
              <a:t>*Students eligible for an Australian Tertiary Admission Rank (ATAR) may be able to use their completed Certificate III to contribute towards their ATAR. For more information contact your VET Coordinator.</a:t>
            </a:r>
            <a:endParaRPr sz="900" i="1">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84"/>
        <p:cNvGrpSpPr/>
        <p:nvPr/>
      </p:nvGrpSpPr>
      <p:grpSpPr>
        <a:xfrm>
          <a:off x="0" y="0"/>
          <a:ext cx="0" cy="0"/>
          <a:chOff x="0" y="0"/>
          <a:chExt cx="0" cy="0"/>
        </a:xfrm>
      </p:grpSpPr>
      <p:pic>
        <p:nvPicPr>
          <p:cNvPr id="486" name="Google Shape;486;p46"/>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graphicFrame>
        <p:nvGraphicFramePr>
          <p:cNvPr id="487" name="Google Shape;487;p46"/>
          <p:cNvGraphicFramePr/>
          <p:nvPr/>
        </p:nvGraphicFramePr>
        <p:xfrm>
          <a:off x="2278250" y="783938"/>
          <a:ext cx="3240525" cy="1155095"/>
        </p:xfrm>
        <a:graphic>
          <a:graphicData uri="http://schemas.openxmlformats.org/drawingml/2006/table">
            <a:tbl>
              <a:tblPr>
                <a:noFill/>
                <a:tableStyleId>{D02D385B-3E23-4C99-8967-585ADCF9F31C}</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1</a:t>
                      </a:r>
                      <a:endParaRPr sz="800" b="1">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Introduction to the Business Services / Tourism and Travel Industries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Personal Wellbeing in the Workplace</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Organise Personal Work Priorities</a:t>
                      </a:r>
                      <a:endParaRPr sz="8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Wellbeing in the Workplace</a:t>
                      </a:r>
                      <a:endParaRPr sz="8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488" name="Google Shape;488;p46"/>
          <p:cNvGraphicFramePr/>
          <p:nvPr/>
        </p:nvGraphicFramePr>
        <p:xfrm>
          <a:off x="5652225" y="330813"/>
          <a:ext cx="3240525" cy="1394210"/>
        </p:xfrm>
        <a:graphic>
          <a:graphicData uri="http://schemas.openxmlformats.org/drawingml/2006/table">
            <a:tbl>
              <a:tblPr>
                <a:noFill/>
                <a:tableStyleId>{D02D385B-3E23-4C99-8967-585ADCF9F31C}</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02850">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4</a:t>
                      </a:r>
                      <a:endParaRPr sz="800" b="1">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0"/>
                  </a:ext>
                </a:extLst>
              </a:tr>
              <a:tr h="30875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Providing Information to Visitors and Customers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Interacting with Customers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Social and Cultural Sensitivity</a:t>
                      </a:r>
                      <a:endParaRPr sz="8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1"/>
                  </a:ext>
                </a:extLst>
              </a:tr>
              <a:tr h="193175">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Go! Travel ‘VIP’ Information Evening</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Interact with Customers at the Go! Travel Agency</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Show Social and Cultural Sensitivity in the Tourism Industry</a:t>
                      </a:r>
                      <a:endParaRPr sz="800">
                        <a:solidFill>
                          <a:srgbClr val="434343"/>
                        </a:solidFill>
                        <a:latin typeface="Helvetica Neue"/>
                        <a:ea typeface="Helvetica Neue"/>
                        <a:cs typeface="Helvetica Neue"/>
                        <a:sym typeface="Helvetica Neue"/>
                      </a:endParaRPr>
                    </a:p>
                  </a:txBody>
                  <a:tcPr marL="91425" marR="91425"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489" name="Google Shape;489;p46"/>
          <p:cNvGraphicFramePr/>
          <p:nvPr/>
        </p:nvGraphicFramePr>
        <p:xfrm>
          <a:off x="2278250" y="1978140"/>
          <a:ext cx="3240525" cy="1398910"/>
        </p:xfrm>
        <a:graphic>
          <a:graphicData uri="http://schemas.openxmlformats.org/drawingml/2006/table">
            <a:tbl>
              <a:tblPr>
                <a:noFill/>
                <a:tableStyleId>{D02D385B-3E23-4C99-8967-585ADCF9F31C}</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193125">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2</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1425" marT="36000" marB="36000"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2090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Source, Use and Present Information</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Research Using the Internet</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Public Activities and Events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Business Software Applications</a:t>
                      </a:r>
                      <a:endParaRPr sz="800">
                        <a:solidFill>
                          <a:srgbClr val="434343"/>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70000"/>
                      </a:srgbClr>
                    </a:solidFill>
                  </a:tcPr>
                </a:tc>
                <a:extLst>
                  <a:ext uri="{0D108BD9-81ED-4DB2-BD59-A6C34878D82A}">
                    <a16:rowId xmlns:a16="http://schemas.microsoft.com/office/drawing/2014/main" val="10001"/>
                  </a:ext>
                </a:extLst>
              </a:tr>
              <a:tr h="207550">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33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Ecotourism in Australia and Invest in our Planet Event</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Tourism Industry Discovery</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Travel Package Presentation </a:t>
                      </a:r>
                      <a:endParaRPr sz="800">
                        <a:solidFill>
                          <a:srgbClr val="434343"/>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490" name="Google Shape;490;p46"/>
          <p:cNvGraphicFramePr/>
          <p:nvPr/>
        </p:nvGraphicFramePr>
        <p:xfrm>
          <a:off x="2278250" y="3416167"/>
          <a:ext cx="3240525" cy="1035650"/>
        </p:xfrm>
        <a:graphic>
          <a:graphicData uri="http://schemas.openxmlformats.org/drawingml/2006/table">
            <a:tbl>
              <a:tblPr>
                <a:noFill/>
                <a:tableStyleId>{D02D385B-3E23-4C99-8967-585ADCF9F31C}</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210050">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3</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0000" marT="36000" marB="36000"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3782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Workplace Health and Safety</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Sustainable Work Practices</a:t>
                      </a:r>
                      <a:endParaRPr sz="800">
                        <a:solidFill>
                          <a:srgbClr val="434343"/>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70000"/>
                      </a:srgbClr>
                    </a:solidFill>
                  </a:tcPr>
                </a:tc>
                <a:extLst>
                  <a:ext uri="{0D108BD9-81ED-4DB2-BD59-A6C34878D82A}">
                    <a16:rowId xmlns:a16="http://schemas.microsoft.com/office/drawing/2014/main" val="10001"/>
                  </a:ext>
                </a:extLst>
              </a:tr>
              <a:tr h="193125">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3375">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Participate in Safe Work Practices at Go! Travel</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WHS Processes at the ‘Go! Regional’ Travel Expo</a:t>
                      </a:r>
                      <a:endParaRPr sz="800">
                        <a:solidFill>
                          <a:srgbClr val="434343"/>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491" name="Google Shape;491;p46"/>
          <p:cNvGraphicFramePr/>
          <p:nvPr/>
        </p:nvGraphicFramePr>
        <p:xfrm>
          <a:off x="5652225" y="1798900"/>
          <a:ext cx="3240525" cy="1381170"/>
        </p:xfrm>
        <a:graphic>
          <a:graphicData uri="http://schemas.openxmlformats.org/drawingml/2006/table">
            <a:tbl>
              <a:tblPr>
                <a:noFill/>
                <a:tableStyleId>{D02D385B-3E23-4C99-8967-585ADCF9F31C}</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05050">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5</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28535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Inclusive Work Practices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Workplace Communication</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Working in a Team</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Critical Thinking Skills</a:t>
                      </a:r>
                      <a:endParaRPr sz="800">
                        <a:solidFill>
                          <a:srgbClr val="434343"/>
                        </a:solidFill>
                        <a:latin typeface="Helvetica Neue"/>
                        <a:ea typeface="Helvetica Neue"/>
                        <a:cs typeface="Helvetica Neue"/>
                        <a:sym typeface="Helvetica Neue"/>
                      </a:endParaRPr>
                    </a:p>
                  </a:txBody>
                  <a:tcPr marL="91425" marR="90000" marT="36000" marB="36000" anchor="ctr">
                    <a:solidFill>
                      <a:srgbClr val="FFFFFF">
                        <a:alpha val="70000"/>
                      </a:srgbClr>
                    </a:solidFill>
                  </a:tcPr>
                </a:tc>
                <a:extLst>
                  <a:ext uri="{0D108BD9-81ED-4DB2-BD59-A6C34878D82A}">
                    <a16:rowId xmlns:a16="http://schemas.microsoft.com/office/drawing/2014/main" val="10001"/>
                  </a:ext>
                </a:extLst>
              </a:tr>
              <a:tr h="185900">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750">
                          <a:solidFill>
                            <a:srgbClr val="434343"/>
                          </a:solidFill>
                          <a:latin typeface="Helvetica Neue"/>
                          <a:ea typeface="Helvetica Neue"/>
                          <a:cs typeface="Helvetica Neue"/>
                          <a:sym typeface="Helvetica Neue"/>
                        </a:rPr>
                        <a:t>Inclusivity and Communication in the Workplace (Go! Travel Expo)</a:t>
                      </a:r>
                      <a:endParaRPr sz="75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Critical Thinking at Go! Travel</a:t>
                      </a:r>
                      <a:endParaRPr sz="800">
                        <a:solidFill>
                          <a:srgbClr val="434343"/>
                        </a:solidFill>
                        <a:latin typeface="Helvetica Neue"/>
                        <a:ea typeface="Helvetica Neue"/>
                        <a:cs typeface="Helvetica Neue"/>
                        <a:sym typeface="Helvetica Neue"/>
                      </a:endParaRPr>
                    </a:p>
                  </a:txBody>
                  <a:tcPr marL="91425" marR="90000"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492" name="Google Shape;492;p46"/>
          <p:cNvGraphicFramePr/>
          <p:nvPr/>
        </p:nvGraphicFramePr>
        <p:xfrm>
          <a:off x="5652225" y="3253938"/>
          <a:ext cx="3240525" cy="812820"/>
        </p:xfrm>
        <a:graphic>
          <a:graphicData uri="http://schemas.openxmlformats.org/drawingml/2006/table">
            <a:tbl>
              <a:tblPr>
                <a:noFill/>
                <a:tableStyleId>{D02D385B-3E23-4C99-8967-585ADCF9F31C}</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0050">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6</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211225">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Business Documents</a:t>
                      </a:r>
                      <a:endParaRPr sz="800">
                        <a:solidFill>
                          <a:srgbClr val="434343"/>
                        </a:solidFill>
                        <a:latin typeface="Helvetica Neue"/>
                        <a:ea typeface="Helvetica Neue"/>
                        <a:cs typeface="Helvetica Neue"/>
                        <a:sym typeface="Helvetica Neue"/>
                      </a:endParaRPr>
                    </a:p>
                  </a:txBody>
                  <a:tcPr marL="91425" marR="90000" marT="36000" marB="36000" anchor="ctr">
                    <a:solidFill>
                      <a:srgbClr val="FFFFFF">
                        <a:alpha val="70000"/>
                      </a:srgbClr>
                    </a:solidFill>
                  </a:tcPr>
                </a:tc>
                <a:extLst>
                  <a:ext uri="{0D108BD9-81ED-4DB2-BD59-A6C34878D82A}">
                    <a16:rowId xmlns:a16="http://schemas.microsoft.com/office/drawing/2014/main" val="10001"/>
                  </a:ext>
                </a:extLst>
              </a:tr>
              <a:tr h="197625">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Binnacle Boss (Part 1) – Business Proposal</a:t>
                      </a:r>
                      <a:endParaRPr sz="800">
                        <a:solidFill>
                          <a:srgbClr val="434343"/>
                        </a:solidFill>
                        <a:latin typeface="Helvetica Neue"/>
                        <a:ea typeface="Helvetica Neue"/>
                        <a:cs typeface="Helvetica Neue"/>
                        <a:sym typeface="Helvetica Neue"/>
                      </a:endParaRPr>
                    </a:p>
                  </a:txBody>
                  <a:tcPr marL="91425" marR="90000"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graphicFrame>
        <p:nvGraphicFramePr>
          <p:cNvPr id="493" name="Google Shape;493;p46"/>
          <p:cNvGraphicFramePr/>
          <p:nvPr/>
        </p:nvGraphicFramePr>
        <p:xfrm>
          <a:off x="5652225" y="4124938"/>
          <a:ext cx="3240525" cy="931885"/>
        </p:xfrm>
        <a:graphic>
          <a:graphicData uri="http://schemas.openxmlformats.org/drawingml/2006/table">
            <a:tbl>
              <a:tblPr>
                <a:noFill/>
                <a:tableStyleId>{D02D385B-3E23-4C99-8967-585ADCF9F31C}</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0050">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7</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19065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Deliver a Service</a:t>
                      </a:r>
                      <a:endParaRPr sz="800">
                        <a:solidFill>
                          <a:srgbClr val="434343"/>
                        </a:solidFill>
                        <a:latin typeface="Helvetica Neue"/>
                        <a:ea typeface="Helvetica Neue"/>
                        <a:cs typeface="Helvetica Neue"/>
                        <a:sym typeface="Helvetica Neue"/>
                      </a:endParaRPr>
                    </a:p>
                  </a:txBody>
                  <a:tcPr marL="91425" marR="90000" marT="36000" marB="36000" anchor="ctr">
                    <a:solidFill>
                      <a:srgbClr val="FFFFFF">
                        <a:alpha val="70000"/>
                      </a:srgbClr>
                    </a:solidFill>
                  </a:tcPr>
                </a:tc>
                <a:extLst>
                  <a:ext uri="{0D108BD9-81ED-4DB2-BD59-A6C34878D82A}">
                    <a16:rowId xmlns:a16="http://schemas.microsoft.com/office/drawing/2014/main" val="10001"/>
                  </a:ext>
                </a:extLst>
              </a:tr>
              <a:tr h="212075">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Binnacle Boss (Part 2) - Market Day / Entrepreneurship Expo</a:t>
                      </a:r>
                      <a:endParaRPr sz="800">
                        <a:solidFill>
                          <a:srgbClr val="434343"/>
                        </a:solidFill>
                        <a:latin typeface="Helvetica Neue"/>
                        <a:ea typeface="Helvetica Neue"/>
                        <a:cs typeface="Helvetica Neue"/>
                        <a:sym typeface="Helvetica Neue"/>
                      </a:endParaRPr>
                    </a:p>
                  </a:txBody>
                  <a:tcPr marL="91425" marR="90000" marT="36000" marB="36000" anchor="ctr">
                    <a:solidFill>
                      <a:srgbClr val="FFFFFF">
                        <a:alpha val="70000"/>
                      </a:srgbClr>
                    </a:solidFill>
                  </a:tcPr>
                </a:tc>
                <a:extLst>
                  <a:ext uri="{0D108BD9-81ED-4DB2-BD59-A6C34878D82A}">
                    <a16:rowId xmlns:a16="http://schemas.microsoft.com/office/drawing/2014/main" val="10003"/>
                  </a:ext>
                </a:extLst>
              </a:tr>
            </a:tbl>
          </a:graphicData>
        </a:graphic>
      </p:graphicFrame>
      <p:sp>
        <p:nvSpPr>
          <p:cNvPr id="494" name="Google Shape;494;p46"/>
          <p:cNvSpPr txBox="1">
            <a:spLocks noGrp="1"/>
          </p:cNvSpPr>
          <p:nvPr>
            <p:ph type="title"/>
          </p:nvPr>
        </p:nvSpPr>
        <p:spPr>
          <a:xfrm>
            <a:off x="238475" y="2726025"/>
            <a:ext cx="1784100" cy="7986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BSB30120 Certificate III in Business + SIT20122 Certificate II in Tourism</a:t>
            </a:r>
            <a:endParaRPr sz="1100">
              <a:solidFill>
                <a:schemeClr val="lt1"/>
              </a:solidFill>
            </a:endParaRPr>
          </a:p>
        </p:txBody>
      </p:sp>
      <p:sp>
        <p:nvSpPr>
          <p:cNvPr id="495" name="Google Shape;495;p46"/>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80" b="1">
                <a:solidFill>
                  <a:schemeClr val="lt1"/>
                </a:solidFill>
                <a:latin typeface="Helvetica Neue"/>
                <a:ea typeface="Helvetica Neue"/>
                <a:cs typeface="Helvetica Neue"/>
                <a:sym typeface="Helvetica Neue"/>
              </a:rPr>
              <a:t>COURSE SCHEDULE</a:t>
            </a:r>
            <a:endParaRPr sz="2180" b="1">
              <a:solidFill>
                <a:schemeClr val="lt1"/>
              </a:solidFill>
              <a:latin typeface="Helvetica Neue"/>
              <a:ea typeface="Helvetica Neue"/>
              <a:cs typeface="Helvetica Neue"/>
              <a:sym typeface="Helvetica Neue"/>
            </a:endParaRPr>
          </a:p>
        </p:txBody>
      </p:sp>
      <p:sp>
        <p:nvSpPr>
          <p:cNvPr id="496" name="Google Shape;496;p46"/>
          <p:cNvSpPr txBox="1"/>
          <p:nvPr/>
        </p:nvSpPr>
        <p:spPr>
          <a:xfrm>
            <a:off x="6241550" y="238425"/>
            <a:ext cx="26364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BSB30120 Certificate III in Business + SIT20122 Certificate II in Tourism</a:t>
            </a:r>
            <a:endParaRPr sz="600">
              <a:solidFill>
                <a:srgbClr val="EFEFE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7"/>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503" name="Google Shape;503;p47"/>
          <p:cNvPicPr preferRelativeResize="0"/>
          <p:nvPr/>
        </p:nvPicPr>
        <p:blipFill rotWithShape="1">
          <a:blip r:embed="rId3">
            <a:alphaModFix/>
          </a:blip>
          <a:srcRect l="28131" r="12580"/>
          <a:stretch/>
        </p:blipFill>
        <p:spPr>
          <a:xfrm>
            <a:off x="4572000" y="0"/>
            <a:ext cx="4572001" cy="5143499"/>
          </a:xfrm>
          <a:prstGeom prst="rect">
            <a:avLst/>
          </a:prstGeom>
          <a:noFill/>
          <a:ln>
            <a:noFill/>
          </a:ln>
        </p:spPr>
      </p:pic>
      <p:sp>
        <p:nvSpPr>
          <p:cNvPr id="504" name="Google Shape;504;p47"/>
          <p:cNvSpPr txBox="1">
            <a:spLocks noGrp="1"/>
          </p:cNvSpPr>
          <p:nvPr>
            <p:ph type="body" idx="1"/>
          </p:nvPr>
        </p:nvSpPr>
        <p:spPr>
          <a:xfrm>
            <a:off x="614400" y="1530450"/>
            <a:ext cx="3405600" cy="20826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Customer service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Source and present information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and teamwork effectiveness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Critical and creative thinking</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Inclusivity and effective communication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WHS and sustainability</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Business technology and documentation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Source and present information</a:t>
            </a:r>
            <a:endParaRPr sz="1200">
              <a:solidFill>
                <a:schemeClr val="lt1"/>
              </a:solidFill>
            </a:endParaRPr>
          </a:p>
        </p:txBody>
      </p:sp>
      <p:sp>
        <p:nvSpPr>
          <p:cNvPr id="505" name="Google Shape;505;p47"/>
          <p:cNvSpPr txBox="1">
            <a:spLocks noGrp="1"/>
          </p:cNvSpPr>
          <p:nvPr>
            <p:ph type="title"/>
          </p:nvPr>
        </p:nvSpPr>
        <p:spPr>
          <a:xfrm>
            <a:off x="614400" y="894550"/>
            <a:ext cx="3199800" cy="5115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506" name="Google Shape;506;p47"/>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508" name="Google Shape;508;p47"/>
          <p:cNvSpPr txBox="1"/>
          <p:nvPr/>
        </p:nvSpPr>
        <p:spPr>
          <a:xfrm>
            <a:off x="6241550" y="238425"/>
            <a:ext cx="26364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BSB30120 Certificate III in Business + SIT20122 Certificate II in Tourism</a:t>
            </a:r>
            <a:endParaRPr sz="600">
              <a:solidFill>
                <a:srgbClr val="EFEFE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8"/>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515" name="Google Shape;515;p48"/>
          <p:cNvPicPr preferRelativeResize="0"/>
          <p:nvPr/>
        </p:nvPicPr>
        <p:blipFill rotWithShape="1">
          <a:blip r:embed="rId3">
            <a:alphaModFix/>
          </a:blip>
          <a:srcRect l="25410" r="15302"/>
          <a:stretch/>
        </p:blipFill>
        <p:spPr>
          <a:xfrm>
            <a:off x="4572000" y="0"/>
            <a:ext cx="4572001" cy="5143499"/>
          </a:xfrm>
          <a:prstGeom prst="rect">
            <a:avLst/>
          </a:prstGeom>
          <a:noFill/>
          <a:ln>
            <a:noFill/>
          </a:ln>
        </p:spPr>
      </p:pic>
      <p:sp>
        <p:nvSpPr>
          <p:cNvPr id="516" name="Google Shape;516;p48"/>
          <p:cNvSpPr txBox="1">
            <a:spLocks noGrp="1"/>
          </p:cNvSpPr>
          <p:nvPr>
            <p:ph type="body" idx="1"/>
          </p:nvPr>
        </p:nvSpPr>
        <p:spPr>
          <a:xfrm>
            <a:off x="518675" y="2119650"/>
            <a:ext cx="3615000" cy="17904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Conducting projects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Tourism and Business-related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a:t>
            </a:r>
            <a:endParaRPr sz="1200">
              <a:solidFill>
                <a:schemeClr val="lt1"/>
              </a:solidFill>
            </a:endParaRPr>
          </a:p>
        </p:txBody>
      </p:sp>
      <p:sp>
        <p:nvSpPr>
          <p:cNvPr id="517" name="Google Shape;517;p48"/>
          <p:cNvSpPr txBox="1">
            <a:spLocks noGrp="1"/>
          </p:cNvSpPr>
          <p:nvPr>
            <p:ph type="title"/>
          </p:nvPr>
        </p:nvSpPr>
        <p:spPr>
          <a:xfrm>
            <a:off x="614400" y="1256525"/>
            <a:ext cx="2751900" cy="831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518" name="Google Shape;518;p48"/>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520" name="Google Shape;520;p48"/>
          <p:cNvSpPr txBox="1"/>
          <p:nvPr/>
        </p:nvSpPr>
        <p:spPr>
          <a:xfrm>
            <a:off x="6241550" y="238425"/>
            <a:ext cx="26364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BSB30120 Certificate III in Business + SIT20122 Certificate II in Tourism</a:t>
            </a:r>
            <a:endParaRPr sz="600">
              <a:solidFill>
                <a:srgbClr val="EFEFE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9"/>
          <p:cNvSpPr/>
          <p:nvPr/>
        </p:nvSpPr>
        <p:spPr>
          <a:xfrm>
            <a:off x="0" y="-50"/>
            <a:ext cx="3980400" cy="5143500"/>
          </a:xfrm>
          <a:prstGeom prst="rect">
            <a:avLst/>
          </a:prstGeom>
          <a:solidFill>
            <a:srgbClr val="EA8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528" name="Google Shape;528;p49"/>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529" name="Google Shape;529;p49"/>
          <p:cNvSpPr txBox="1"/>
          <p:nvPr/>
        </p:nvSpPr>
        <p:spPr>
          <a:xfrm>
            <a:off x="5738900" y="769675"/>
            <a:ext cx="1434600" cy="856200"/>
          </a:xfrm>
          <a:prstGeom prst="rect">
            <a:avLst/>
          </a:prstGeom>
          <a:solidFill>
            <a:schemeClr val="accent1"/>
          </a:solidFill>
          <a:ln>
            <a:noFill/>
          </a:ln>
        </p:spPr>
        <p:txBody>
          <a:bodyPr spcFirstLastPara="1" wrap="square" lIns="216000" tIns="180000" rIns="216000" bIns="180000" anchor="t" anchorCtr="0">
            <a:sp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III in Business + Certificate II in Tourism</a:t>
            </a:r>
            <a:endParaRPr sz="800" b="1">
              <a:solidFill>
                <a:schemeClr val="lt1"/>
              </a:solidFill>
              <a:latin typeface="Helvetica Neue"/>
              <a:ea typeface="Helvetica Neue"/>
              <a:cs typeface="Helvetica Neue"/>
              <a:sym typeface="Helvetica Neue"/>
            </a:endParaRPr>
          </a:p>
        </p:txBody>
      </p:sp>
      <p:sp>
        <p:nvSpPr>
          <p:cNvPr id="530" name="Google Shape;530;p49"/>
          <p:cNvSpPr txBox="1"/>
          <p:nvPr/>
        </p:nvSpPr>
        <p:spPr>
          <a:xfrm>
            <a:off x="4571988"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Certificate IV / Diploma</a:t>
            </a:r>
            <a:endParaRPr sz="800" b="1">
              <a:solidFill>
                <a:schemeClr val="lt1"/>
              </a:solidFill>
              <a:latin typeface="Helvetica Neue"/>
              <a:ea typeface="Helvetica Neue"/>
              <a:cs typeface="Helvetica Neue"/>
              <a:sym typeface="Helvetica Neue"/>
            </a:endParaRPr>
          </a:p>
          <a:p>
            <a:pPr marL="0" lvl="0" indent="0" algn="ctr" rtl="0">
              <a:spcBef>
                <a:spcPts val="0"/>
              </a:spcBef>
              <a:spcAft>
                <a:spcPts val="0"/>
              </a:spcAft>
              <a:buNone/>
            </a:pPr>
            <a:r>
              <a:rPr lang="en-GB" sz="600">
                <a:solidFill>
                  <a:schemeClr val="lt1"/>
                </a:solidFill>
                <a:latin typeface="Helvetica Neue"/>
                <a:ea typeface="Helvetica Neue"/>
                <a:cs typeface="Helvetica Neue"/>
                <a:sym typeface="Helvetica Neue"/>
              </a:rPr>
              <a:t>E.g. Business / Tourism</a:t>
            </a:r>
            <a:endParaRPr sz="600">
              <a:solidFill>
                <a:schemeClr val="lt1"/>
              </a:solidFill>
              <a:latin typeface="Helvetica Neue"/>
              <a:ea typeface="Helvetica Neue"/>
              <a:cs typeface="Helvetica Neue"/>
              <a:sym typeface="Helvetica Neue"/>
            </a:endParaRPr>
          </a:p>
        </p:txBody>
      </p:sp>
      <p:sp>
        <p:nvSpPr>
          <p:cNvPr id="531" name="Google Shape;531;p49"/>
          <p:cNvSpPr txBox="1"/>
          <p:nvPr/>
        </p:nvSpPr>
        <p:spPr>
          <a:xfrm>
            <a:off x="6579725"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lt1"/>
                </a:solidFill>
                <a:latin typeface="Helvetica Neue"/>
                <a:ea typeface="Helvetica Neue"/>
                <a:cs typeface="Helvetica Neue"/>
                <a:sym typeface="Helvetica Neue"/>
              </a:rPr>
              <a:t>University Degree</a:t>
            </a:r>
            <a:endParaRPr sz="700">
              <a:solidFill>
                <a:schemeClr val="lt1"/>
              </a:solidFill>
              <a:latin typeface="Helvetica Neue"/>
              <a:ea typeface="Helvetica Neue"/>
              <a:cs typeface="Helvetica Neue"/>
              <a:sym typeface="Helvetica Neue"/>
            </a:endParaRPr>
          </a:p>
        </p:txBody>
      </p:sp>
      <p:sp>
        <p:nvSpPr>
          <p:cNvPr id="532" name="Google Shape;532;p49"/>
          <p:cNvSpPr txBox="1"/>
          <p:nvPr/>
        </p:nvSpPr>
        <p:spPr>
          <a:xfrm>
            <a:off x="6579725" y="27096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Business Owner</a:t>
            </a:r>
            <a:endParaRPr sz="800" b="1">
              <a:solidFill>
                <a:schemeClr val="accent1"/>
              </a:solidFill>
              <a:latin typeface="Helvetica Neue"/>
              <a:ea typeface="Helvetica Neue"/>
              <a:cs typeface="Helvetica Neue"/>
              <a:sym typeface="Helvetica Neue"/>
            </a:endParaRPr>
          </a:p>
        </p:txBody>
      </p:sp>
      <p:sp>
        <p:nvSpPr>
          <p:cNvPr id="533" name="Google Shape;533;p49"/>
          <p:cNvSpPr txBox="1"/>
          <p:nvPr/>
        </p:nvSpPr>
        <p:spPr>
          <a:xfrm>
            <a:off x="6579725" y="31398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Business Manager</a:t>
            </a:r>
            <a:endParaRPr sz="800" b="1">
              <a:solidFill>
                <a:schemeClr val="accent1"/>
              </a:solidFill>
              <a:latin typeface="Helvetica Neue"/>
              <a:ea typeface="Helvetica Neue"/>
              <a:cs typeface="Helvetica Neue"/>
              <a:sym typeface="Helvetica Neue"/>
            </a:endParaRPr>
          </a:p>
        </p:txBody>
      </p:sp>
      <p:sp>
        <p:nvSpPr>
          <p:cNvPr id="534" name="Google Shape;534;p49"/>
          <p:cNvSpPr txBox="1"/>
          <p:nvPr/>
        </p:nvSpPr>
        <p:spPr>
          <a:xfrm>
            <a:off x="6579725" y="35700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Tourism Operator</a:t>
            </a:r>
            <a:endParaRPr sz="800" b="1">
              <a:solidFill>
                <a:schemeClr val="accent1"/>
              </a:solidFill>
              <a:latin typeface="Helvetica Neue"/>
              <a:ea typeface="Helvetica Neue"/>
              <a:cs typeface="Helvetica Neue"/>
              <a:sym typeface="Helvetica Neue"/>
            </a:endParaRPr>
          </a:p>
        </p:txBody>
      </p:sp>
      <p:cxnSp>
        <p:nvCxnSpPr>
          <p:cNvPr id="535" name="Google Shape;535;p49"/>
          <p:cNvCxnSpPr>
            <a:stCxn id="529" idx="2"/>
            <a:endCxn id="530" idx="0"/>
          </p:cNvCxnSpPr>
          <p:nvPr/>
        </p:nvCxnSpPr>
        <p:spPr>
          <a:xfrm rot="5400000">
            <a:off x="5880350" y="1217425"/>
            <a:ext cx="167400" cy="984300"/>
          </a:xfrm>
          <a:prstGeom prst="bentConnector3">
            <a:avLst>
              <a:gd name="adj1" fmla="val 49985"/>
            </a:avLst>
          </a:prstGeom>
          <a:noFill/>
          <a:ln w="9525" cap="flat" cmpd="sng">
            <a:solidFill>
              <a:schemeClr val="accent1"/>
            </a:solidFill>
            <a:prstDash val="solid"/>
            <a:round/>
            <a:headEnd type="none" w="med" len="med"/>
            <a:tailEnd type="none" w="med" len="med"/>
          </a:ln>
        </p:spPr>
      </p:cxnSp>
      <p:cxnSp>
        <p:nvCxnSpPr>
          <p:cNvPr id="536" name="Google Shape;536;p49"/>
          <p:cNvCxnSpPr>
            <a:stCxn id="529" idx="2"/>
            <a:endCxn id="531" idx="0"/>
          </p:cNvCxnSpPr>
          <p:nvPr/>
        </p:nvCxnSpPr>
        <p:spPr>
          <a:xfrm rot="-5400000" flipH="1">
            <a:off x="6884300" y="1197775"/>
            <a:ext cx="167400" cy="1023600"/>
          </a:xfrm>
          <a:prstGeom prst="bentConnector3">
            <a:avLst>
              <a:gd name="adj1" fmla="val 49985"/>
            </a:avLst>
          </a:prstGeom>
          <a:noFill/>
          <a:ln w="9525" cap="flat" cmpd="sng">
            <a:solidFill>
              <a:schemeClr val="accent1"/>
            </a:solidFill>
            <a:prstDash val="solid"/>
            <a:round/>
            <a:headEnd type="none" w="med" len="med"/>
            <a:tailEnd type="none" w="med" len="med"/>
          </a:ln>
        </p:spPr>
      </p:cxnSp>
      <p:cxnSp>
        <p:nvCxnSpPr>
          <p:cNvPr id="537" name="Google Shape;537;p49"/>
          <p:cNvCxnSpPr>
            <a:stCxn id="531" idx="3"/>
            <a:endCxn id="532" idx="3"/>
          </p:cNvCxnSpPr>
          <p:nvPr/>
        </p:nvCxnSpPr>
        <p:spPr>
          <a:xfrm>
            <a:off x="8379725" y="2144225"/>
            <a:ext cx="600" cy="749100"/>
          </a:xfrm>
          <a:prstGeom prst="bentConnector3">
            <a:avLst>
              <a:gd name="adj1" fmla="val 39687500"/>
            </a:avLst>
          </a:prstGeom>
          <a:noFill/>
          <a:ln w="9525" cap="flat" cmpd="sng">
            <a:solidFill>
              <a:schemeClr val="accent1"/>
            </a:solidFill>
            <a:prstDash val="solid"/>
            <a:round/>
            <a:headEnd type="none" w="med" len="med"/>
            <a:tailEnd type="none" w="med" len="med"/>
          </a:ln>
        </p:spPr>
      </p:cxnSp>
      <p:cxnSp>
        <p:nvCxnSpPr>
          <p:cNvPr id="538" name="Google Shape;538;p49"/>
          <p:cNvCxnSpPr>
            <a:stCxn id="531" idx="3"/>
            <a:endCxn id="533" idx="3"/>
          </p:cNvCxnSpPr>
          <p:nvPr/>
        </p:nvCxnSpPr>
        <p:spPr>
          <a:xfrm>
            <a:off x="8379725" y="2144225"/>
            <a:ext cx="600" cy="1179300"/>
          </a:xfrm>
          <a:prstGeom prst="bentConnector3">
            <a:avLst>
              <a:gd name="adj1" fmla="val 39687500"/>
            </a:avLst>
          </a:prstGeom>
          <a:noFill/>
          <a:ln w="9525" cap="flat" cmpd="sng">
            <a:solidFill>
              <a:schemeClr val="accent1"/>
            </a:solidFill>
            <a:prstDash val="solid"/>
            <a:round/>
            <a:headEnd type="none" w="med" len="med"/>
            <a:tailEnd type="none" w="med" len="med"/>
          </a:ln>
        </p:spPr>
      </p:cxnSp>
      <p:cxnSp>
        <p:nvCxnSpPr>
          <p:cNvPr id="539" name="Google Shape;539;p49"/>
          <p:cNvCxnSpPr>
            <a:stCxn id="531" idx="3"/>
            <a:endCxn id="534" idx="3"/>
          </p:cNvCxnSpPr>
          <p:nvPr/>
        </p:nvCxnSpPr>
        <p:spPr>
          <a:xfrm>
            <a:off x="8379725" y="2144225"/>
            <a:ext cx="600" cy="1609500"/>
          </a:xfrm>
          <a:prstGeom prst="bentConnector3">
            <a:avLst>
              <a:gd name="adj1" fmla="val 39687500"/>
            </a:avLst>
          </a:prstGeom>
          <a:noFill/>
          <a:ln w="9525" cap="flat" cmpd="sng">
            <a:solidFill>
              <a:schemeClr val="accent1"/>
            </a:solidFill>
            <a:prstDash val="solid"/>
            <a:round/>
            <a:headEnd type="none" w="med" len="med"/>
            <a:tailEnd type="none" w="med" len="med"/>
          </a:ln>
        </p:spPr>
      </p:cxnSp>
      <p:sp>
        <p:nvSpPr>
          <p:cNvPr id="540" name="Google Shape;540;p49"/>
          <p:cNvSpPr txBox="1"/>
          <p:nvPr/>
        </p:nvSpPr>
        <p:spPr>
          <a:xfrm>
            <a:off x="6579725" y="400662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Marketing Manager</a:t>
            </a:r>
            <a:endParaRPr sz="800" b="1">
              <a:solidFill>
                <a:schemeClr val="accent1"/>
              </a:solidFill>
              <a:latin typeface="Helvetica Neue"/>
              <a:ea typeface="Helvetica Neue"/>
              <a:cs typeface="Helvetica Neue"/>
              <a:sym typeface="Helvetica Neue"/>
            </a:endParaRPr>
          </a:p>
        </p:txBody>
      </p:sp>
      <p:sp>
        <p:nvSpPr>
          <p:cNvPr id="541" name="Google Shape;541;p49"/>
          <p:cNvSpPr txBox="1"/>
          <p:nvPr/>
        </p:nvSpPr>
        <p:spPr>
          <a:xfrm>
            <a:off x="4572000" y="270967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Business Development Manager</a:t>
            </a:r>
            <a:endParaRPr sz="800" b="1">
              <a:solidFill>
                <a:schemeClr val="accent1"/>
              </a:solidFill>
              <a:latin typeface="Helvetica Neue"/>
              <a:ea typeface="Helvetica Neue"/>
              <a:cs typeface="Helvetica Neue"/>
              <a:sym typeface="Helvetica Neue"/>
            </a:endParaRPr>
          </a:p>
        </p:txBody>
      </p:sp>
      <p:sp>
        <p:nvSpPr>
          <p:cNvPr id="542" name="Google Shape;542;p49"/>
          <p:cNvSpPr txBox="1"/>
          <p:nvPr/>
        </p:nvSpPr>
        <p:spPr>
          <a:xfrm>
            <a:off x="4572000" y="3146225"/>
            <a:ext cx="1800000" cy="367200"/>
          </a:xfrm>
          <a:prstGeom prst="rect">
            <a:avLst/>
          </a:prstGeom>
          <a:solidFill>
            <a:srgbClr val="EA8C1C">
              <a:alpha val="10000"/>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Customer Service Manager</a:t>
            </a:r>
            <a:endParaRPr sz="800" b="1">
              <a:solidFill>
                <a:schemeClr val="accent1"/>
              </a:solidFill>
              <a:latin typeface="Helvetica Neue"/>
              <a:ea typeface="Helvetica Neue"/>
              <a:cs typeface="Helvetica Neue"/>
              <a:sym typeface="Helvetica Neue"/>
            </a:endParaRPr>
          </a:p>
        </p:txBody>
      </p:sp>
      <p:cxnSp>
        <p:nvCxnSpPr>
          <p:cNvPr id="543" name="Google Shape;543;p49"/>
          <p:cNvCxnSpPr>
            <a:stCxn id="530" idx="1"/>
            <a:endCxn id="541" idx="1"/>
          </p:cNvCxnSpPr>
          <p:nvPr/>
        </p:nvCxnSpPr>
        <p:spPr>
          <a:xfrm>
            <a:off x="4571988" y="2144225"/>
            <a:ext cx="600" cy="749100"/>
          </a:xfrm>
          <a:prstGeom prst="bentConnector3">
            <a:avLst>
              <a:gd name="adj1" fmla="val -39687500"/>
            </a:avLst>
          </a:prstGeom>
          <a:noFill/>
          <a:ln w="9525" cap="flat" cmpd="sng">
            <a:solidFill>
              <a:schemeClr val="accent1"/>
            </a:solidFill>
            <a:prstDash val="solid"/>
            <a:round/>
            <a:headEnd type="none" w="med" len="med"/>
            <a:tailEnd type="none" w="med" len="med"/>
          </a:ln>
        </p:spPr>
      </p:cxnSp>
      <p:cxnSp>
        <p:nvCxnSpPr>
          <p:cNvPr id="544" name="Google Shape;544;p49"/>
          <p:cNvCxnSpPr>
            <a:stCxn id="530" idx="1"/>
            <a:endCxn id="542" idx="1"/>
          </p:cNvCxnSpPr>
          <p:nvPr/>
        </p:nvCxnSpPr>
        <p:spPr>
          <a:xfrm>
            <a:off x="4571988" y="2144225"/>
            <a:ext cx="600" cy="1185600"/>
          </a:xfrm>
          <a:prstGeom prst="bentConnector3">
            <a:avLst>
              <a:gd name="adj1" fmla="val -39687500"/>
            </a:avLst>
          </a:prstGeom>
          <a:noFill/>
          <a:ln w="9525" cap="flat" cmpd="sng">
            <a:solidFill>
              <a:schemeClr val="accent1"/>
            </a:solidFill>
            <a:prstDash val="solid"/>
            <a:round/>
            <a:headEnd type="none" w="med" len="med"/>
            <a:tailEnd type="none" w="med" len="med"/>
          </a:ln>
        </p:spPr>
      </p:cxnSp>
      <p:cxnSp>
        <p:nvCxnSpPr>
          <p:cNvPr id="545" name="Google Shape;545;p49"/>
          <p:cNvCxnSpPr>
            <a:stCxn id="531" idx="3"/>
            <a:endCxn id="540" idx="3"/>
          </p:cNvCxnSpPr>
          <p:nvPr/>
        </p:nvCxnSpPr>
        <p:spPr>
          <a:xfrm>
            <a:off x="8379725" y="2144225"/>
            <a:ext cx="600" cy="2046000"/>
          </a:xfrm>
          <a:prstGeom prst="bentConnector3">
            <a:avLst>
              <a:gd name="adj1" fmla="val 39687500"/>
            </a:avLst>
          </a:prstGeom>
          <a:noFill/>
          <a:ln w="9525" cap="flat" cmpd="sng">
            <a:solidFill>
              <a:schemeClr val="accent1"/>
            </a:solidFill>
            <a:prstDash val="solid"/>
            <a:round/>
            <a:headEnd type="none" w="med" len="med"/>
            <a:tailEnd type="none" w="med" len="med"/>
          </a:ln>
        </p:spPr>
      </p:cxnSp>
      <p:sp>
        <p:nvSpPr>
          <p:cNvPr id="546" name="Google Shape;546;p49"/>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BSB30120 Certificate III in Business + SIT20122 Certificate II in Tourism</a:t>
            </a:r>
            <a:endParaRPr sz="600">
              <a:solidFill>
                <a:srgbClr val="999999"/>
              </a:solidFill>
              <a:latin typeface="Helvetica Neue"/>
              <a:ea typeface="Helvetica Neue"/>
              <a:cs typeface="Helvetica Neue"/>
              <a:sym typeface="Helvetica Neue"/>
            </a:endParaRPr>
          </a:p>
        </p:txBody>
      </p:sp>
      <p:sp>
        <p:nvSpPr>
          <p:cNvPr id="547" name="Google Shape;547;p49"/>
          <p:cNvSpPr txBox="1">
            <a:spLocks noGrp="1"/>
          </p:cNvSpPr>
          <p:nvPr>
            <p:ph type="title"/>
          </p:nvPr>
        </p:nvSpPr>
        <p:spPr>
          <a:xfrm>
            <a:off x="614400" y="2150350"/>
            <a:ext cx="2845800" cy="84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549" name="Google Shape;549;p49"/>
          <p:cNvSpPr txBox="1">
            <a:spLocks noGrp="1"/>
          </p:cNvSpPr>
          <p:nvPr>
            <p:ph type="body" idx="1"/>
          </p:nvPr>
        </p:nvSpPr>
        <p:spPr>
          <a:xfrm>
            <a:off x="4659275" y="1542775"/>
            <a:ext cx="1011300" cy="264900"/>
          </a:xfrm>
          <a:prstGeom prst="rect">
            <a:avLst/>
          </a:prstGeom>
        </p:spPr>
        <p:txBody>
          <a:bodyPr spcFirstLastPara="1" wrap="square" lIns="91425" tIns="91425" rIns="91425" bIns="91425" anchor="t" anchorCtr="0">
            <a:noAutofit/>
          </a:bodyPr>
          <a:lstStyle/>
          <a:p>
            <a:pPr marL="0" lvl="0" indent="0" algn="l" rtl="0">
              <a:lnSpc>
                <a:spcPct val="110000"/>
              </a:lnSpc>
              <a:spcBef>
                <a:spcPts val="700"/>
              </a:spcBef>
              <a:spcAft>
                <a:spcPts val="0"/>
              </a:spcAft>
              <a:buSzPts val="1018"/>
              <a:buNone/>
            </a:pPr>
            <a:r>
              <a:rPr lang="en-GB" sz="600">
                <a:solidFill>
                  <a:schemeClr val="accent1"/>
                </a:solidFill>
              </a:rPr>
              <a:t>Via another RTO</a:t>
            </a:r>
            <a:endParaRPr sz="60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3"/>
        <p:cNvGrpSpPr/>
        <p:nvPr/>
      </p:nvGrpSpPr>
      <p:grpSpPr>
        <a:xfrm>
          <a:off x="0" y="0"/>
          <a:ext cx="0" cy="0"/>
          <a:chOff x="0" y="0"/>
          <a:chExt cx="0" cy="0"/>
        </a:xfrm>
      </p:grpSpPr>
      <p:sp>
        <p:nvSpPr>
          <p:cNvPr id="554" name="Google Shape;554;p50"/>
          <p:cNvSpPr txBox="1">
            <a:spLocks noGrp="1"/>
          </p:cNvSpPr>
          <p:nvPr>
            <p:ph type="title" idx="4294967295"/>
          </p:nvPr>
        </p:nvSpPr>
        <p:spPr>
          <a:xfrm>
            <a:off x="1216200" y="1264325"/>
            <a:ext cx="6711600" cy="204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300" b="1">
                <a:solidFill>
                  <a:schemeClr val="lt1"/>
                </a:solidFill>
              </a:rPr>
              <a:t>Inclusivity and Communication in the Workplace (1-Term)</a:t>
            </a:r>
            <a:endParaRPr sz="4300" b="1">
              <a:solidFill>
                <a:schemeClr val="lt1"/>
              </a:solidFill>
            </a:endParaRPr>
          </a:p>
        </p:txBody>
      </p:sp>
      <p:sp>
        <p:nvSpPr>
          <p:cNvPr id="555" name="Google Shape;555;p50"/>
          <p:cNvSpPr/>
          <p:nvPr/>
        </p:nvSpPr>
        <p:spPr>
          <a:xfrm>
            <a:off x="3603337" y="609175"/>
            <a:ext cx="1937356"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SHORT COURSE</a:t>
            </a:r>
          </a:p>
        </p:txBody>
      </p:sp>
      <p:pic>
        <p:nvPicPr>
          <p:cNvPr id="556" name="Google Shape;556;p50"/>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51"/>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563" name="Google Shape;563;p51"/>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564" name="Google Shape;564;p51"/>
          <p:cNvSpPr txBox="1">
            <a:spLocks noGrp="1"/>
          </p:cNvSpPr>
          <p:nvPr>
            <p:ph type="body" idx="1"/>
          </p:nvPr>
        </p:nvSpPr>
        <p:spPr>
          <a:xfrm>
            <a:off x="346500" y="1495638"/>
            <a:ext cx="3879000" cy="29337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The 'Inclusivity and Communication in the Workplace' Short Course provides students with an opportunity to participate in a practical project which enables students to apply their knowledge and skills in communication and their ability to demonstrate social and cultural awareness. Students host a mini expo in the school environment accessing staff and peers as customers. They will also participate in a customer service role play activity proving they can interact with a customer and handle cross cultural misunderstandings.</a:t>
            </a:r>
            <a:endParaRPr sz="105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0"/>
              </a:spcAft>
              <a:buClr>
                <a:schemeClr val="dk1"/>
              </a:buClr>
              <a:buSzPts val="1100"/>
              <a:buFont typeface="Arial"/>
              <a:buNone/>
            </a:pPr>
            <a:r>
              <a:rPr lang="en-GB" sz="1050" b="1">
                <a:solidFill>
                  <a:schemeClr val="lt1"/>
                </a:solidFill>
              </a:rPr>
              <a:t>This is a perfect short course for preparing senior students for customer service related vocation employment. </a:t>
            </a:r>
            <a:endParaRPr sz="1050" b="1">
              <a:solidFill>
                <a:schemeClr val="lt1"/>
              </a:solidFill>
            </a:endParaRPr>
          </a:p>
          <a:p>
            <a:pPr marL="0" lvl="0" indent="0" algn="l" rtl="0">
              <a:lnSpc>
                <a:spcPct val="110000"/>
              </a:lnSpc>
              <a:spcBef>
                <a:spcPts val="1000"/>
              </a:spcBef>
              <a:spcAft>
                <a:spcPts val="1000"/>
              </a:spcAft>
              <a:buSzPts val="1100"/>
              <a:buNone/>
            </a:pPr>
            <a:r>
              <a:rPr lang="en-GB" sz="1050">
                <a:solidFill>
                  <a:schemeClr val="lt1"/>
                </a:solidFill>
                <a:latin typeface="Helvetica Neue Light"/>
                <a:ea typeface="Helvetica Neue Light"/>
                <a:cs typeface="Helvetica Neue Light"/>
                <a:sym typeface="Helvetica Neue Light"/>
              </a:rPr>
              <a:t>*These units are also completed as part of the dual qualification BSB30120 Certificate III in Business + SIT20122 Certificate II in Tourism qualification - Term 4</a:t>
            </a:r>
            <a:endParaRPr sz="1050">
              <a:solidFill>
                <a:schemeClr val="lt1"/>
              </a:solidFill>
              <a:latin typeface="Helvetica Neue Light"/>
              <a:ea typeface="Helvetica Neue Light"/>
              <a:cs typeface="Helvetica Neue Light"/>
              <a:sym typeface="Helvetica Neue Light"/>
            </a:endParaRPr>
          </a:p>
        </p:txBody>
      </p:sp>
      <p:sp>
        <p:nvSpPr>
          <p:cNvPr id="565" name="Google Shape;565;p51"/>
          <p:cNvSpPr txBox="1">
            <a:spLocks noGrp="1"/>
          </p:cNvSpPr>
          <p:nvPr>
            <p:ph type="title"/>
          </p:nvPr>
        </p:nvSpPr>
        <p:spPr>
          <a:xfrm>
            <a:off x="317025" y="397713"/>
            <a:ext cx="3381600" cy="11742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300" b="1">
                <a:solidFill>
                  <a:schemeClr val="lt1"/>
                </a:solidFill>
              </a:rPr>
              <a:t>Inclusivity and Communication in the Workplace (1-Term)</a:t>
            </a:r>
            <a:endParaRPr sz="2300" b="1">
              <a:solidFill>
                <a:schemeClr val="lt1"/>
              </a:solidFill>
            </a:endParaRPr>
          </a:p>
        </p:txBody>
      </p:sp>
      <p:graphicFrame>
        <p:nvGraphicFramePr>
          <p:cNvPr id="566" name="Google Shape;566;p51"/>
          <p:cNvGraphicFramePr/>
          <p:nvPr/>
        </p:nvGraphicFramePr>
        <p:xfrm>
          <a:off x="4890450" y="733022"/>
          <a:ext cx="3799475" cy="3648073"/>
        </p:xfrm>
        <a:graphic>
          <a:graphicData uri="http://schemas.openxmlformats.org/drawingml/2006/table">
            <a:tbl>
              <a:tblPr>
                <a:noFill/>
                <a:tableStyleId>{D02D385B-3E23-4C99-8967-585ADCF9F31C}</a:tableStyleId>
              </a:tblPr>
              <a:tblGrid>
                <a:gridCol w="1472025">
                  <a:extLst>
                    <a:ext uri="{9D8B030D-6E8A-4147-A177-3AD203B41FA5}">
                      <a16:colId xmlns:a16="http://schemas.microsoft.com/office/drawing/2014/main" val="20000"/>
                    </a:ext>
                  </a:extLst>
                </a:gridCol>
                <a:gridCol w="2327450">
                  <a:extLst>
                    <a:ext uri="{9D8B030D-6E8A-4147-A177-3AD203B41FA5}">
                      <a16:colId xmlns:a16="http://schemas.microsoft.com/office/drawing/2014/main" val="20001"/>
                    </a:ext>
                  </a:extLst>
                </a:gridCol>
              </a:tblGrid>
              <a:tr h="3768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1-Term Format</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32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1-Timetabled Line</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01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3 Units</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918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Year 10 (or Year 11 or 12)</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6281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a:latin typeface="Helvetica Neue"/>
                          <a:ea typeface="Helvetica Neue"/>
                          <a:cs typeface="Helvetica Neue"/>
                          <a:sym typeface="Helvetica Neue"/>
                        </a:rPr>
                        <a:t>Combination of classroom and self directed online learning </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491800">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$70.00 </a:t>
                      </a:r>
                      <a:r>
                        <a:rPr lang="en-GB" sz="900">
                          <a:latin typeface="Helvetica Neue"/>
                          <a:ea typeface="Helvetica Neue"/>
                          <a:cs typeface="Helvetica Neue"/>
                          <a:sym typeface="Helvetica Neue"/>
                        </a:rPr>
                        <a:t>per person</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688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Maximum of 1 QCE Credits</a:t>
                      </a:r>
                      <a:endParaRPr sz="900" b="1">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i="1">
                          <a:latin typeface="Helvetica Neue"/>
                          <a:ea typeface="Helvetica Neue"/>
                          <a:cs typeface="Helvetica Neue"/>
                          <a:sym typeface="Helvetica Neue"/>
                        </a:rPr>
                        <a:t>3-Units of Competency towards SIT20122 Certificate II in Tourism</a:t>
                      </a:r>
                      <a:endParaRPr sz="900" i="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67" name="Google Shape;567;p51"/>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Inclusivity and Communication in the Workplace (1-Term)</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25" y="-50"/>
            <a:ext cx="91440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a:spLocks noGrp="1"/>
          </p:cNvSpPr>
          <p:nvPr>
            <p:ph type="body" idx="1"/>
          </p:nvPr>
        </p:nvSpPr>
        <p:spPr>
          <a:xfrm>
            <a:off x="614400" y="1819525"/>
            <a:ext cx="3250500" cy="174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100"/>
              <a:buNone/>
            </a:pPr>
            <a:r>
              <a:rPr lang="en-GB" sz="1200">
                <a:solidFill>
                  <a:srgbClr val="FFFFFF"/>
                </a:solidFill>
                <a:latin typeface="Helvetica Neue Light"/>
                <a:ea typeface="Helvetica Neue Light"/>
                <a:cs typeface="Helvetica Neue Light"/>
                <a:sym typeface="Helvetica Neue Light"/>
              </a:rPr>
              <a:t>Binnacle Training are leaders in VET in schools, enabling teachers with quality programs and support; equipping students with skills to navigate a successful future. We are united in our commitment to ‘raising the bar’ with the following highlights showcasing our impressive record:</a:t>
            </a:r>
            <a:endParaRPr sz="1200">
              <a:solidFill>
                <a:srgbClr val="FFFFFF"/>
              </a:solidFill>
              <a:latin typeface="Helvetica Neue Light"/>
              <a:ea typeface="Helvetica Neue Light"/>
              <a:cs typeface="Helvetica Neue Light"/>
              <a:sym typeface="Helvetica Neue Light"/>
            </a:endParaRPr>
          </a:p>
        </p:txBody>
      </p:sp>
      <p:sp>
        <p:nvSpPr>
          <p:cNvPr id="85" name="Google Shape;85;p16"/>
          <p:cNvSpPr txBox="1">
            <a:spLocks noGrp="1"/>
          </p:cNvSpPr>
          <p:nvPr>
            <p:ph type="title"/>
          </p:nvPr>
        </p:nvSpPr>
        <p:spPr>
          <a:xfrm>
            <a:off x="614400" y="826925"/>
            <a:ext cx="3250500" cy="84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180" b="1">
                <a:solidFill>
                  <a:schemeClr val="lt1"/>
                </a:solidFill>
              </a:rPr>
              <a:t>WHY STUDY WITH BINNACLE TRAINING? </a:t>
            </a:r>
            <a:endParaRPr sz="2180" b="1">
              <a:solidFill>
                <a:schemeClr val="lt1"/>
              </a:solidFill>
            </a:endParaRPr>
          </a:p>
        </p:txBody>
      </p:sp>
      <p:graphicFrame>
        <p:nvGraphicFramePr>
          <p:cNvPr id="86" name="Google Shape;86;p16"/>
          <p:cNvGraphicFramePr/>
          <p:nvPr/>
        </p:nvGraphicFramePr>
        <p:xfrm>
          <a:off x="4413875" y="563675"/>
          <a:ext cx="3869000" cy="4016125"/>
        </p:xfrm>
        <a:graphic>
          <a:graphicData uri="http://schemas.openxmlformats.org/drawingml/2006/table">
            <a:tbl>
              <a:tblPr>
                <a:noFill/>
                <a:tableStyleId>{D02D385B-3E23-4C99-8967-585ADCF9F31C}</a:tableStyleId>
              </a:tblPr>
              <a:tblGrid>
                <a:gridCol w="1934500">
                  <a:extLst>
                    <a:ext uri="{9D8B030D-6E8A-4147-A177-3AD203B41FA5}">
                      <a16:colId xmlns:a16="http://schemas.microsoft.com/office/drawing/2014/main" val="20000"/>
                    </a:ext>
                  </a:extLst>
                </a:gridCol>
                <a:gridCol w="1934500">
                  <a:extLst>
                    <a:ext uri="{9D8B030D-6E8A-4147-A177-3AD203B41FA5}">
                      <a16:colId xmlns:a16="http://schemas.microsoft.com/office/drawing/2014/main" val="20001"/>
                    </a:ext>
                  </a:extLst>
                </a:gridCol>
              </a:tblGrid>
              <a:tr h="82215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More than 1</a:t>
                      </a:r>
                      <a:r>
                        <a:rPr lang="en-GB" sz="1000">
                          <a:solidFill>
                            <a:schemeClr val="lt1"/>
                          </a:solidFill>
                          <a:latin typeface="Helvetica Neue"/>
                          <a:ea typeface="Helvetica Neue"/>
                          <a:cs typeface="Helvetica Neue"/>
                          <a:sym typeface="Helvetica Neue"/>
                        </a:rPr>
                        <a:t>7</a:t>
                      </a:r>
                      <a:r>
                        <a:rPr lang="en-GB" sz="1000" u="none" strike="noStrike" cap="none">
                          <a:solidFill>
                            <a:schemeClr val="lt1"/>
                          </a:solidFill>
                          <a:latin typeface="Helvetica Neue"/>
                          <a:ea typeface="Helvetica Neue"/>
                          <a:cs typeface="Helvetica Neue"/>
                          <a:sym typeface="Helvetica Neue"/>
                        </a:rPr>
                        <a:t> Years of Experience Delivering VET in Schools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More than 500 Active Classes State-Wide</a:t>
                      </a:r>
                      <a:endParaRPr sz="1000" u="none" strike="sng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0"/>
                  </a:ext>
                </a:extLst>
              </a:tr>
              <a:tr h="101627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5 x National Recognised Certificate Pathways Offerings - Sport, Fitness, First Aid, Business &amp; Tourism PLUS Short Courses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15,000 Qualifications Issued Approximately Each Year</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1"/>
                  </a:ext>
                </a:extLst>
              </a:tr>
              <a:tr h="72590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Over 15 Certificate Programs Offered Each Year</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3 Office Locations - Ipswich, Brisbane and Townsville</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2"/>
                  </a:ext>
                </a:extLst>
              </a:tr>
              <a:tr h="72590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Over 250 Binnacle Partner Secondary Schools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Servicing Secondary Schools across Queensland &amp; ACT</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3"/>
                  </a:ext>
                </a:extLst>
              </a:tr>
              <a:tr h="72590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Over 800 Binnacle Program Deliverers</a:t>
                      </a:r>
                      <a:endParaRPr sz="1000" u="none" strike="sng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91% Completion Rate</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88" name="Google Shape;88;p16"/>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72"/>
        <p:cNvGrpSpPr/>
        <p:nvPr/>
      </p:nvGrpSpPr>
      <p:grpSpPr>
        <a:xfrm>
          <a:off x="0" y="0"/>
          <a:ext cx="0" cy="0"/>
          <a:chOff x="0" y="0"/>
          <a:chExt cx="0" cy="0"/>
        </a:xfrm>
      </p:grpSpPr>
      <p:pic>
        <p:nvPicPr>
          <p:cNvPr id="574" name="Google Shape;574;p52"/>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graphicFrame>
        <p:nvGraphicFramePr>
          <p:cNvPr id="575" name="Google Shape;575;p52"/>
          <p:cNvGraphicFramePr/>
          <p:nvPr/>
        </p:nvGraphicFramePr>
        <p:xfrm>
          <a:off x="4163725" y="1299288"/>
          <a:ext cx="3753425" cy="2316360"/>
        </p:xfrm>
        <a:graphic>
          <a:graphicData uri="http://schemas.openxmlformats.org/drawingml/2006/table">
            <a:tbl>
              <a:tblPr>
                <a:noFill/>
                <a:tableStyleId>{D02D385B-3E23-4C99-8967-585ADCF9F31C}</a:tableStyleId>
              </a:tblPr>
              <a:tblGrid>
                <a:gridCol w="592650">
                  <a:extLst>
                    <a:ext uri="{9D8B030D-6E8A-4147-A177-3AD203B41FA5}">
                      <a16:colId xmlns:a16="http://schemas.microsoft.com/office/drawing/2014/main" val="20000"/>
                    </a:ext>
                  </a:extLst>
                </a:gridCol>
                <a:gridCol w="3160775">
                  <a:extLst>
                    <a:ext uri="{9D8B030D-6E8A-4147-A177-3AD203B41FA5}">
                      <a16:colId xmlns:a16="http://schemas.microsoft.com/office/drawing/2014/main" val="20001"/>
                    </a:ext>
                  </a:extLst>
                </a:gridCol>
              </a:tblGrid>
              <a:tr h="0">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1</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Plan and Participate in Workplace Communication</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Work Effectively with Individual Differences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Assess Use of Inclusive Practices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Communicate with Customers and Colleagues from Diverse Backgrounds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Address Cross-Cultural Misunderstandings</a:t>
                      </a:r>
                      <a:endParaRPr sz="8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1"/>
                  </a:ext>
                </a:extLst>
              </a:tr>
              <a:tr h="238975">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Inclusivity and Communication in the Workplace</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‘Go! Regional’ Travel Expo Display – Plan, Deliver and Review</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Show Social and Cultural Sensitivity in the Tourism Industry</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Interact with Customers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Handling Cross-Cultural Misunderstandings (role play)</a:t>
                      </a:r>
                      <a:endParaRPr sz="8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3"/>
                  </a:ext>
                </a:extLst>
              </a:tr>
            </a:tbl>
          </a:graphicData>
        </a:graphic>
      </p:graphicFrame>
      <p:sp>
        <p:nvSpPr>
          <p:cNvPr id="576" name="Google Shape;576;p52"/>
          <p:cNvSpPr txBox="1">
            <a:spLocks noGrp="1"/>
          </p:cNvSpPr>
          <p:nvPr>
            <p:ph type="title"/>
          </p:nvPr>
        </p:nvSpPr>
        <p:spPr>
          <a:xfrm>
            <a:off x="484100" y="2359950"/>
            <a:ext cx="3084600" cy="464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Inclusivity and Communication in the Workplace (1-Term)</a:t>
            </a:r>
            <a:endParaRPr sz="1100">
              <a:solidFill>
                <a:schemeClr val="lt1"/>
              </a:solidFill>
            </a:endParaRPr>
          </a:p>
        </p:txBody>
      </p:sp>
      <p:sp>
        <p:nvSpPr>
          <p:cNvPr id="577" name="Google Shape;577;p52"/>
          <p:cNvSpPr txBox="1"/>
          <p:nvPr/>
        </p:nvSpPr>
        <p:spPr>
          <a:xfrm>
            <a:off x="468625" y="1892150"/>
            <a:ext cx="3100200" cy="52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80" b="1">
                <a:solidFill>
                  <a:schemeClr val="lt1"/>
                </a:solidFill>
                <a:latin typeface="Helvetica Neue"/>
                <a:ea typeface="Helvetica Neue"/>
                <a:cs typeface="Helvetica Neue"/>
                <a:sym typeface="Helvetica Neue"/>
              </a:rPr>
              <a:t>COURSE SCHEDULE</a:t>
            </a:r>
            <a:endParaRPr sz="2180" b="1">
              <a:solidFill>
                <a:schemeClr val="lt1"/>
              </a:solidFill>
              <a:latin typeface="Helvetica Neue"/>
              <a:ea typeface="Helvetica Neue"/>
              <a:cs typeface="Helvetica Neue"/>
              <a:sym typeface="Helvetica Neue"/>
            </a:endParaRPr>
          </a:p>
        </p:txBody>
      </p:sp>
      <p:sp>
        <p:nvSpPr>
          <p:cNvPr id="578" name="Google Shape;578;p52"/>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Inclusivity and Communication in the Workplace (1-Term)</a:t>
            </a:r>
            <a:endParaRPr sz="600">
              <a:solidFill>
                <a:srgbClr val="EFEFE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3"/>
        <p:cNvGrpSpPr/>
        <p:nvPr/>
      </p:nvGrpSpPr>
      <p:grpSpPr>
        <a:xfrm>
          <a:off x="0" y="0"/>
          <a:ext cx="0" cy="0"/>
          <a:chOff x="0" y="0"/>
          <a:chExt cx="0" cy="0"/>
        </a:xfrm>
      </p:grpSpPr>
      <p:sp>
        <p:nvSpPr>
          <p:cNvPr id="584" name="Google Shape;584;p53"/>
          <p:cNvSpPr txBox="1">
            <a:spLocks noGrp="1"/>
          </p:cNvSpPr>
          <p:nvPr>
            <p:ph type="title" idx="4294967295"/>
          </p:nvPr>
        </p:nvSpPr>
        <p:spPr>
          <a:xfrm>
            <a:off x="1216200" y="1567725"/>
            <a:ext cx="6711600" cy="145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300" b="1">
                <a:solidFill>
                  <a:schemeClr val="lt1"/>
                </a:solidFill>
              </a:rPr>
              <a:t>Technology in the Workplace  (1-Term)</a:t>
            </a:r>
            <a:endParaRPr sz="4300" b="1">
              <a:solidFill>
                <a:schemeClr val="lt1"/>
              </a:solidFill>
            </a:endParaRPr>
          </a:p>
        </p:txBody>
      </p:sp>
      <p:sp>
        <p:nvSpPr>
          <p:cNvPr id="585" name="Google Shape;585;p53"/>
          <p:cNvSpPr/>
          <p:nvPr/>
        </p:nvSpPr>
        <p:spPr>
          <a:xfrm>
            <a:off x="3603337" y="609175"/>
            <a:ext cx="1937356"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SHORT COURSE</a:t>
            </a:r>
          </a:p>
        </p:txBody>
      </p:sp>
      <p:pic>
        <p:nvPicPr>
          <p:cNvPr id="586" name="Google Shape;586;p53"/>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54"/>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593" name="Google Shape;593;p54"/>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594" name="Google Shape;594;p54"/>
          <p:cNvSpPr txBox="1">
            <a:spLocks noGrp="1"/>
          </p:cNvSpPr>
          <p:nvPr>
            <p:ph type="body" idx="1"/>
          </p:nvPr>
        </p:nvSpPr>
        <p:spPr>
          <a:xfrm>
            <a:off x="346500" y="1441897"/>
            <a:ext cx="3879000" cy="22044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Clr>
                <a:schemeClr val="dk1"/>
              </a:buClr>
              <a:buSzPts val="1100"/>
              <a:buFont typeface="Arial"/>
              <a:buNone/>
            </a:pPr>
            <a:r>
              <a:rPr lang="en-GB" sz="1250">
                <a:solidFill>
                  <a:schemeClr val="lt1"/>
                </a:solidFill>
                <a:latin typeface="Helvetica Neue Light"/>
                <a:ea typeface="Helvetica Neue Light"/>
                <a:cs typeface="Helvetica Neue Light"/>
                <a:sym typeface="Helvetica Neue Light"/>
              </a:rPr>
              <a:t>This 2-Unit Short Course provides students with an opportunity to use business software applications and use digital technologies to communicate in the workplace. </a:t>
            </a:r>
            <a:endParaRPr sz="1250">
              <a:solidFill>
                <a:schemeClr val="lt1"/>
              </a:solidFill>
              <a:latin typeface="Helvetica Neue Light"/>
              <a:ea typeface="Helvetica Neue Light"/>
              <a:cs typeface="Helvetica Neue Light"/>
              <a:sym typeface="Helvetica Neue Light"/>
            </a:endParaRPr>
          </a:p>
          <a:p>
            <a:pPr marL="0" lvl="0" indent="0" algn="l" rtl="0">
              <a:lnSpc>
                <a:spcPct val="125000"/>
              </a:lnSpc>
              <a:spcBef>
                <a:spcPts val="1000"/>
              </a:spcBef>
              <a:spcAft>
                <a:spcPts val="0"/>
              </a:spcAft>
              <a:buClr>
                <a:schemeClr val="dk1"/>
              </a:buClr>
              <a:buSzPts val="1100"/>
              <a:buFont typeface="Arial"/>
              <a:buNone/>
            </a:pPr>
            <a:r>
              <a:rPr lang="en-GB" sz="1250">
                <a:solidFill>
                  <a:schemeClr val="lt1"/>
                </a:solidFill>
                <a:latin typeface="Helvetica Neue Light"/>
                <a:ea typeface="Helvetica Neue Light"/>
                <a:cs typeface="Helvetica Neue Light"/>
                <a:sym typeface="Helvetica Neue Light"/>
              </a:rPr>
              <a:t>Students will plan, draft and finalise presentation designs to present to peers. Students will collaborate in teams using an array of digital communications. These are skills that will assist in many areas of future work and study.</a:t>
            </a:r>
            <a:endParaRPr sz="1250">
              <a:solidFill>
                <a:schemeClr val="lt1"/>
              </a:solidFill>
              <a:latin typeface="Helvetica Neue Light"/>
              <a:ea typeface="Helvetica Neue Light"/>
              <a:cs typeface="Helvetica Neue Light"/>
              <a:sym typeface="Helvetica Neue Light"/>
            </a:endParaRPr>
          </a:p>
          <a:p>
            <a:pPr marL="0" lvl="0" indent="0" algn="l" rtl="0">
              <a:lnSpc>
                <a:spcPct val="125000"/>
              </a:lnSpc>
              <a:spcBef>
                <a:spcPts val="1000"/>
              </a:spcBef>
              <a:spcAft>
                <a:spcPts val="0"/>
              </a:spcAft>
              <a:buClr>
                <a:schemeClr val="dk1"/>
              </a:buClr>
              <a:buSzPts val="1100"/>
              <a:buFont typeface="Arial"/>
              <a:buNone/>
            </a:pPr>
            <a:r>
              <a:rPr lang="en-GB" sz="1250">
                <a:solidFill>
                  <a:schemeClr val="lt1"/>
                </a:solidFill>
                <a:latin typeface="Helvetica Neue Light"/>
                <a:ea typeface="Helvetica Neue Light"/>
                <a:cs typeface="Helvetica Neue Light"/>
                <a:sym typeface="Helvetica Neue Light"/>
              </a:rPr>
              <a:t>*These units of competency form part of Binnacle Training’s BSB20120 Certificate II in Workplace Skills.</a:t>
            </a:r>
            <a:endParaRPr sz="1250">
              <a:solidFill>
                <a:schemeClr val="lt1"/>
              </a:solidFill>
              <a:latin typeface="Helvetica Neue Light"/>
              <a:ea typeface="Helvetica Neue Light"/>
              <a:cs typeface="Helvetica Neue Light"/>
              <a:sym typeface="Helvetica Neue Light"/>
            </a:endParaRPr>
          </a:p>
          <a:p>
            <a:pPr marL="0" lvl="0" indent="0" algn="l" rtl="0">
              <a:lnSpc>
                <a:spcPct val="125000"/>
              </a:lnSpc>
              <a:spcBef>
                <a:spcPts val="1000"/>
              </a:spcBef>
              <a:spcAft>
                <a:spcPts val="1000"/>
              </a:spcAft>
              <a:buSzPts val="1100"/>
              <a:buNone/>
            </a:pPr>
            <a:endParaRPr sz="1050">
              <a:solidFill>
                <a:schemeClr val="lt1"/>
              </a:solidFill>
              <a:latin typeface="Helvetica Neue Light"/>
              <a:ea typeface="Helvetica Neue Light"/>
              <a:cs typeface="Helvetica Neue Light"/>
              <a:sym typeface="Helvetica Neue Light"/>
            </a:endParaRPr>
          </a:p>
        </p:txBody>
      </p:sp>
      <p:sp>
        <p:nvSpPr>
          <p:cNvPr id="595" name="Google Shape;595;p54"/>
          <p:cNvSpPr txBox="1">
            <a:spLocks noGrp="1"/>
          </p:cNvSpPr>
          <p:nvPr>
            <p:ph type="title"/>
          </p:nvPr>
        </p:nvSpPr>
        <p:spPr>
          <a:xfrm>
            <a:off x="346500" y="634820"/>
            <a:ext cx="3381600" cy="741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GB" sz="2300" b="1">
                <a:solidFill>
                  <a:schemeClr val="lt1"/>
                </a:solidFill>
              </a:rPr>
              <a:t>Technology in the Workplace (1-Term)</a:t>
            </a:r>
            <a:endParaRPr sz="2300" b="1">
              <a:solidFill>
                <a:schemeClr val="lt1"/>
              </a:solidFill>
            </a:endParaRPr>
          </a:p>
        </p:txBody>
      </p:sp>
      <p:graphicFrame>
        <p:nvGraphicFramePr>
          <p:cNvPr id="596" name="Google Shape;596;p54"/>
          <p:cNvGraphicFramePr/>
          <p:nvPr/>
        </p:nvGraphicFramePr>
        <p:xfrm>
          <a:off x="4890450" y="733022"/>
          <a:ext cx="3799475" cy="3634474"/>
        </p:xfrm>
        <a:graphic>
          <a:graphicData uri="http://schemas.openxmlformats.org/drawingml/2006/table">
            <a:tbl>
              <a:tblPr>
                <a:noFill/>
                <a:tableStyleId>{D02D385B-3E23-4C99-8967-585ADCF9F31C}</a:tableStyleId>
              </a:tblPr>
              <a:tblGrid>
                <a:gridCol w="1472025">
                  <a:extLst>
                    <a:ext uri="{9D8B030D-6E8A-4147-A177-3AD203B41FA5}">
                      <a16:colId xmlns:a16="http://schemas.microsoft.com/office/drawing/2014/main" val="20000"/>
                    </a:ext>
                  </a:extLst>
                </a:gridCol>
                <a:gridCol w="2327450">
                  <a:extLst>
                    <a:ext uri="{9D8B030D-6E8A-4147-A177-3AD203B41FA5}">
                      <a16:colId xmlns:a16="http://schemas.microsoft.com/office/drawing/2014/main" val="20001"/>
                    </a:ext>
                  </a:extLst>
                </a:gridCol>
              </a:tblGrid>
              <a:tr h="3768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1-Term Format</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32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1-Timetabled Line</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01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2 Units</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918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Year 10 (or Year 11 or 12)</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6281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a:latin typeface="Helvetica Neue"/>
                          <a:ea typeface="Helvetica Neue"/>
                          <a:cs typeface="Helvetica Neue"/>
                          <a:sym typeface="Helvetica Neue"/>
                        </a:rPr>
                        <a:t>Combination of classroom and self directed online learning </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491800">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$55.00 </a:t>
                      </a:r>
                      <a:r>
                        <a:rPr lang="en-GB" sz="900">
                          <a:latin typeface="Helvetica Neue"/>
                          <a:ea typeface="Helvetica Neue"/>
                          <a:cs typeface="Helvetica Neue"/>
                          <a:sym typeface="Helvetica Neue"/>
                        </a:rPr>
                        <a:t>per person</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688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0 QCE Credits</a:t>
                      </a:r>
                      <a:endParaRPr sz="900" i="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97" name="Google Shape;597;p54"/>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Technology in the Workplace (1-Term)</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02"/>
        <p:cNvGrpSpPr/>
        <p:nvPr/>
      </p:nvGrpSpPr>
      <p:grpSpPr>
        <a:xfrm>
          <a:off x="0" y="0"/>
          <a:ext cx="0" cy="0"/>
          <a:chOff x="0" y="0"/>
          <a:chExt cx="0" cy="0"/>
        </a:xfrm>
      </p:grpSpPr>
      <p:pic>
        <p:nvPicPr>
          <p:cNvPr id="604" name="Google Shape;604;p55"/>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graphicFrame>
        <p:nvGraphicFramePr>
          <p:cNvPr id="605" name="Google Shape;605;p55"/>
          <p:cNvGraphicFramePr/>
          <p:nvPr/>
        </p:nvGraphicFramePr>
        <p:xfrm>
          <a:off x="4163725" y="1647025"/>
          <a:ext cx="3753425" cy="1950600"/>
        </p:xfrm>
        <a:graphic>
          <a:graphicData uri="http://schemas.openxmlformats.org/drawingml/2006/table">
            <a:tbl>
              <a:tblPr>
                <a:noFill/>
                <a:tableStyleId>{D02D385B-3E23-4C99-8967-585ADCF9F31C}</a:tableStyleId>
              </a:tblPr>
              <a:tblGrid>
                <a:gridCol w="592650">
                  <a:extLst>
                    <a:ext uri="{9D8B030D-6E8A-4147-A177-3AD203B41FA5}">
                      <a16:colId xmlns:a16="http://schemas.microsoft.com/office/drawing/2014/main" val="20000"/>
                    </a:ext>
                  </a:extLst>
                </a:gridCol>
                <a:gridCol w="3160775">
                  <a:extLst>
                    <a:ext uri="{9D8B030D-6E8A-4147-A177-3AD203B41FA5}">
                      <a16:colId xmlns:a16="http://schemas.microsoft.com/office/drawing/2014/main" val="20001"/>
                    </a:ext>
                  </a:extLst>
                </a:gridCol>
              </a:tblGrid>
              <a:tr h="0">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1</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Business Software Applications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Select and Prepare to Use Technology</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Input and Process Information Data</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Finalise and Store Documents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Methods of Digital Communication</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Send and Receive Digital Communications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Managing Digital Communications</a:t>
                      </a:r>
                      <a:endParaRPr sz="8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1"/>
                  </a:ext>
                </a:extLst>
              </a:tr>
              <a:tr h="238975">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Travel Package Presentation</a:t>
                      </a:r>
                      <a:endParaRPr sz="8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3"/>
                  </a:ext>
                </a:extLst>
              </a:tr>
            </a:tbl>
          </a:graphicData>
        </a:graphic>
      </p:graphicFrame>
      <p:sp>
        <p:nvSpPr>
          <p:cNvPr id="606" name="Google Shape;606;p55"/>
          <p:cNvSpPr txBox="1">
            <a:spLocks noGrp="1"/>
          </p:cNvSpPr>
          <p:nvPr>
            <p:ph type="title"/>
          </p:nvPr>
        </p:nvSpPr>
        <p:spPr>
          <a:xfrm>
            <a:off x="484100" y="2359950"/>
            <a:ext cx="3084600" cy="464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Technology in the Workplace (1-Term)</a:t>
            </a:r>
            <a:endParaRPr sz="1100">
              <a:solidFill>
                <a:schemeClr val="lt1"/>
              </a:solidFill>
            </a:endParaRPr>
          </a:p>
        </p:txBody>
      </p:sp>
      <p:sp>
        <p:nvSpPr>
          <p:cNvPr id="607" name="Google Shape;607;p55"/>
          <p:cNvSpPr txBox="1"/>
          <p:nvPr/>
        </p:nvSpPr>
        <p:spPr>
          <a:xfrm>
            <a:off x="468625" y="1892150"/>
            <a:ext cx="3100200" cy="52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80" b="1">
                <a:solidFill>
                  <a:schemeClr val="lt1"/>
                </a:solidFill>
                <a:latin typeface="Helvetica Neue"/>
                <a:ea typeface="Helvetica Neue"/>
                <a:cs typeface="Helvetica Neue"/>
                <a:sym typeface="Helvetica Neue"/>
              </a:rPr>
              <a:t>COURSE SCHEDULE</a:t>
            </a:r>
            <a:endParaRPr sz="2180" b="1">
              <a:solidFill>
                <a:schemeClr val="lt1"/>
              </a:solidFill>
              <a:latin typeface="Helvetica Neue"/>
              <a:ea typeface="Helvetica Neue"/>
              <a:cs typeface="Helvetica Neue"/>
              <a:sym typeface="Helvetica Neue"/>
            </a:endParaRPr>
          </a:p>
        </p:txBody>
      </p:sp>
      <p:sp>
        <p:nvSpPr>
          <p:cNvPr id="608" name="Google Shape;608;p55"/>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Technology in the Workplace (1-Term)</a:t>
            </a:r>
            <a:endParaRPr sz="600">
              <a:solidFill>
                <a:srgbClr val="EFEFE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3"/>
        <p:cNvGrpSpPr/>
        <p:nvPr/>
      </p:nvGrpSpPr>
      <p:grpSpPr>
        <a:xfrm>
          <a:off x="0" y="0"/>
          <a:ext cx="0" cy="0"/>
          <a:chOff x="0" y="0"/>
          <a:chExt cx="0" cy="0"/>
        </a:xfrm>
      </p:grpSpPr>
      <p:sp>
        <p:nvSpPr>
          <p:cNvPr id="614" name="Google Shape;614;p56"/>
          <p:cNvSpPr txBox="1">
            <a:spLocks noGrp="1"/>
          </p:cNvSpPr>
          <p:nvPr>
            <p:ph type="title" idx="4294967295"/>
          </p:nvPr>
        </p:nvSpPr>
        <p:spPr>
          <a:xfrm>
            <a:off x="1216200" y="1329550"/>
            <a:ext cx="6711600" cy="212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300" b="1">
                <a:solidFill>
                  <a:schemeClr val="lt1"/>
                </a:solidFill>
              </a:rPr>
              <a:t>FNSFLT311 Develop and apply knowledge of personal finances</a:t>
            </a:r>
            <a:endParaRPr sz="4300" b="1">
              <a:solidFill>
                <a:schemeClr val="lt1"/>
              </a:solidFill>
            </a:endParaRPr>
          </a:p>
        </p:txBody>
      </p:sp>
      <p:sp>
        <p:nvSpPr>
          <p:cNvPr id="615" name="Google Shape;615;p56"/>
          <p:cNvSpPr/>
          <p:nvPr/>
        </p:nvSpPr>
        <p:spPr>
          <a:xfrm>
            <a:off x="3603337" y="609175"/>
            <a:ext cx="1937356"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SHORT COURSE</a:t>
            </a:r>
          </a:p>
        </p:txBody>
      </p:sp>
      <p:pic>
        <p:nvPicPr>
          <p:cNvPr id="616" name="Google Shape;616;p56"/>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57"/>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623" name="Google Shape;623;p57"/>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624" name="Google Shape;624;p57"/>
          <p:cNvSpPr txBox="1">
            <a:spLocks noGrp="1"/>
          </p:cNvSpPr>
          <p:nvPr>
            <p:ph type="body" idx="1"/>
          </p:nvPr>
        </p:nvSpPr>
        <p:spPr>
          <a:xfrm>
            <a:off x="317025" y="1869125"/>
            <a:ext cx="3879000" cy="25476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This Short Course is all about students developing their money management skills. </a:t>
            </a:r>
            <a:endParaRPr sz="120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Students are provided with a budget template required to set financial goals and are prompted to input budget data in accordance with a progressive real life scenario. This is a great course for preparing your senior students with Financial Literacy skills and knowledge.</a:t>
            </a:r>
            <a:endParaRPr sz="120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1000"/>
              </a:spcAft>
              <a:buSzPts val="1100"/>
              <a:buNone/>
            </a:pPr>
            <a:r>
              <a:rPr lang="en-GB" sz="1200">
                <a:solidFill>
                  <a:schemeClr val="lt1"/>
                </a:solidFill>
                <a:latin typeface="Helvetica Neue Light"/>
                <a:ea typeface="Helvetica Neue Light"/>
                <a:cs typeface="Helvetica Neue Light"/>
                <a:sym typeface="Helvetica Neue Light"/>
              </a:rPr>
              <a:t>*This unit of competency has been included by Binnacle Training as an ‘imported elective’ in the full qualification - BSB30120 Certificate III in Business.</a:t>
            </a:r>
            <a:endParaRPr sz="1200">
              <a:solidFill>
                <a:schemeClr val="lt1"/>
              </a:solidFill>
              <a:latin typeface="Helvetica Neue Light"/>
              <a:ea typeface="Helvetica Neue Light"/>
              <a:cs typeface="Helvetica Neue Light"/>
              <a:sym typeface="Helvetica Neue Light"/>
            </a:endParaRPr>
          </a:p>
        </p:txBody>
      </p:sp>
      <p:sp>
        <p:nvSpPr>
          <p:cNvPr id="625" name="Google Shape;625;p57"/>
          <p:cNvSpPr txBox="1">
            <a:spLocks noGrp="1"/>
          </p:cNvSpPr>
          <p:nvPr>
            <p:ph type="title"/>
          </p:nvPr>
        </p:nvSpPr>
        <p:spPr>
          <a:xfrm>
            <a:off x="317025" y="733027"/>
            <a:ext cx="3381600" cy="11361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300" b="1">
                <a:solidFill>
                  <a:schemeClr val="lt1"/>
                </a:solidFill>
              </a:rPr>
              <a:t>FNSFLT311 Develop and apply knowledge of personal finances</a:t>
            </a:r>
            <a:endParaRPr sz="2300" b="1">
              <a:solidFill>
                <a:schemeClr val="lt1"/>
              </a:solidFill>
            </a:endParaRPr>
          </a:p>
        </p:txBody>
      </p:sp>
      <p:graphicFrame>
        <p:nvGraphicFramePr>
          <p:cNvPr id="626" name="Google Shape;626;p57"/>
          <p:cNvGraphicFramePr/>
          <p:nvPr/>
        </p:nvGraphicFramePr>
        <p:xfrm>
          <a:off x="4890450" y="733022"/>
          <a:ext cx="3799475" cy="3792208"/>
        </p:xfrm>
        <a:graphic>
          <a:graphicData uri="http://schemas.openxmlformats.org/drawingml/2006/table">
            <a:tbl>
              <a:tblPr>
                <a:noFill/>
                <a:tableStyleId>{D02D385B-3E23-4C99-8967-585ADCF9F31C}</a:tableStyleId>
              </a:tblPr>
              <a:tblGrid>
                <a:gridCol w="1472025">
                  <a:extLst>
                    <a:ext uri="{9D8B030D-6E8A-4147-A177-3AD203B41FA5}">
                      <a16:colId xmlns:a16="http://schemas.microsoft.com/office/drawing/2014/main" val="20000"/>
                    </a:ext>
                  </a:extLst>
                </a:gridCol>
                <a:gridCol w="2327450">
                  <a:extLst>
                    <a:ext uri="{9D8B030D-6E8A-4147-A177-3AD203B41FA5}">
                      <a16:colId xmlns:a16="http://schemas.microsoft.com/office/drawing/2014/main" val="20001"/>
                    </a:ext>
                  </a:extLst>
                </a:gridCol>
              </a:tblGrid>
              <a:tr h="3768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1-Term Format or Flexible Delivery Options</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32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1-Timetabled Line</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01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1 Unit</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918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Year 10 (or Year 11 or 12)</a:t>
                      </a:r>
                      <a:endParaRPr sz="900" b="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6281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a:latin typeface="Helvetica Neue"/>
                          <a:ea typeface="Helvetica Neue"/>
                          <a:cs typeface="Helvetica Neue"/>
                          <a:sym typeface="Helvetica Neue"/>
                        </a:rPr>
                        <a:t>Combination of classroom and self directed online learning </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491800">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$55.00 </a:t>
                      </a:r>
                      <a:r>
                        <a:rPr lang="en-GB" sz="900">
                          <a:latin typeface="Helvetica Neue"/>
                          <a:ea typeface="Helvetica Neue"/>
                          <a:cs typeface="Helvetica Neue"/>
                          <a:sym typeface="Helvetica Neue"/>
                        </a:rPr>
                        <a:t>per person</a:t>
                      </a:r>
                      <a:endParaRPr sz="90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688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Helvetica Neue"/>
                          <a:ea typeface="Helvetica Neue"/>
                          <a:cs typeface="Helvetica Neue"/>
                          <a:sym typeface="Helvetica Neue"/>
                        </a:rPr>
                        <a:t>0 QCE Credits</a:t>
                      </a:r>
                      <a:endParaRPr sz="900" i="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627" name="Google Shape;627;p57"/>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999999"/>
                </a:solidFill>
                <a:latin typeface="Helvetica Neue"/>
                <a:ea typeface="Helvetica Neue"/>
                <a:cs typeface="Helvetica Neue"/>
                <a:sym typeface="Helvetica Neue"/>
              </a:rPr>
              <a:t>FNSFLT311 Develop and apply knowledge of personal finances</a:t>
            </a:r>
            <a:endParaRPr sz="600">
              <a:solidFill>
                <a:srgbClr val="99999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32"/>
        <p:cNvGrpSpPr/>
        <p:nvPr/>
      </p:nvGrpSpPr>
      <p:grpSpPr>
        <a:xfrm>
          <a:off x="0" y="0"/>
          <a:ext cx="0" cy="0"/>
          <a:chOff x="0" y="0"/>
          <a:chExt cx="0" cy="0"/>
        </a:xfrm>
      </p:grpSpPr>
      <p:pic>
        <p:nvPicPr>
          <p:cNvPr id="634" name="Google Shape;634;p58"/>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graphicFrame>
        <p:nvGraphicFramePr>
          <p:cNvPr id="635" name="Google Shape;635;p58"/>
          <p:cNvGraphicFramePr/>
          <p:nvPr/>
        </p:nvGraphicFramePr>
        <p:xfrm>
          <a:off x="4163725" y="1327000"/>
          <a:ext cx="3753425" cy="2682120"/>
        </p:xfrm>
        <a:graphic>
          <a:graphicData uri="http://schemas.openxmlformats.org/drawingml/2006/table">
            <a:tbl>
              <a:tblPr>
                <a:noFill/>
                <a:tableStyleId>{D02D385B-3E23-4C99-8967-585ADCF9F31C}</a:tableStyleId>
              </a:tblPr>
              <a:tblGrid>
                <a:gridCol w="592650">
                  <a:extLst>
                    <a:ext uri="{9D8B030D-6E8A-4147-A177-3AD203B41FA5}">
                      <a16:colId xmlns:a16="http://schemas.microsoft.com/office/drawing/2014/main" val="20000"/>
                    </a:ext>
                  </a:extLst>
                </a:gridCol>
                <a:gridCol w="3160775">
                  <a:extLst>
                    <a:ext uri="{9D8B030D-6E8A-4147-A177-3AD203B41FA5}">
                      <a16:colId xmlns:a16="http://schemas.microsoft.com/office/drawing/2014/main" val="20001"/>
                    </a:ext>
                  </a:extLst>
                </a:gridCol>
              </a:tblGrid>
              <a:tr h="0">
                <a:tc rowSpan="4">
                  <a:txBody>
                    <a:bodyPr/>
                    <a:lstStyle/>
                    <a:p>
                      <a:pPr marL="0" lvl="0" indent="0" algn="ctr" rtl="0">
                        <a:spcBef>
                          <a:spcPts val="0"/>
                        </a:spcBef>
                        <a:spcAft>
                          <a:spcPts val="0"/>
                        </a:spcAft>
                        <a:buNone/>
                      </a:pPr>
                      <a:r>
                        <a:rPr lang="en-GB" sz="800" b="1">
                          <a:solidFill>
                            <a:schemeClr val="accent1"/>
                          </a:solidFill>
                          <a:latin typeface="Helvetica Neue"/>
                          <a:ea typeface="Helvetica Neue"/>
                          <a:cs typeface="Helvetica Neue"/>
                          <a:sym typeface="Helvetica Neue"/>
                        </a:rPr>
                        <a:t>TERM 1</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TOPICS</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Develop and Maintain Knowledge of Personal Finance Matters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Manage Personal Finances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Budgeting, Cash flow and Savings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Taxation Matters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Superannuation Matters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Debt Management</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Employee Entitlements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Insurance Matters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Career choice, Education and Skills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Create a Personal Budget for the Future</a:t>
                      </a:r>
                      <a:endParaRPr sz="8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1"/>
                  </a:ext>
                </a:extLst>
              </a:tr>
              <a:tr h="238975">
                <a:tc vMerge="1">
                  <a:txBody>
                    <a:bodyPr/>
                    <a:lstStyle/>
                    <a:p>
                      <a:endParaRPr lang="en-US"/>
                    </a:p>
                  </a:txBody>
                  <a:tcPr/>
                </a:tc>
                <a:tc>
                  <a:txBody>
                    <a:bodyPr/>
                    <a:lstStyle/>
                    <a:p>
                      <a:pPr marL="0" lvl="0" indent="0" algn="l" rtl="0">
                        <a:spcBef>
                          <a:spcPts val="0"/>
                        </a:spcBef>
                        <a:spcAft>
                          <a:spcPts val="0"/>
                        </a:spcAft>
                        <a:buNone/>
                      </a:pPr>
                      <a:r>
                        <a:rPr lang="en-GB" sz="800" b="1">
                          <a:solidFill>
                            <a:schemeClr val="accent1"/>
                          </a:solidFill>
                          <a:latin typeface="Helvetica Neue"/>
                          <a:ea typeface="Helvetica Neue"/>
                          <a:cs typeface="Helvetica Neue"/>
                          <a:sym typeface="Helvetica Neue"/>
                        </a:rPr>
                        <a:t>PROJECTS</a:t>
                      </a:r>
                      <a:endParaRPr sz="800" b="1">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Knowledge of Personal Finances </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Establish your Financial Goals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Create a Budget for the Future (Part 1)</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r>
                        <a:rPr lang="en-GB" sz="800">
                          <a:solidFill>
                            <a:srgbClr val="434343"/>
                          </a:solidFill>
                          <a:latin typeface="Helvetica Neue"/>
                          <a:ea typeface="Helvetica Neue"/>
                          <a:cs typeface="Helvetica Neue"/>
                          <a:sym typeface="Helvetica Neue"/>
                        </a:rPr>
                        <a:t>Create a Budget for the Future (Part 2)</a:t>
                      </a:r>
                      <a:endParaRPr sz="800">
                        <a:solidFill>
                          <a:srgbClr val="434343"/>
                        </a:solidFill>
                        <a:latin typeface="Helvetica Neue"/>
                        <a:ea typeface="Helvetica Neue"/>
                        <a:cs typeface="Helvetica Neue"/>
                        <a:sym typeface="Helvetica Neue"/>
                      </a:endParaRPr>
                    </a:p>
                  </a:txBody>
                  <a:tcPr marL="91425" marR="91425" marT="91425" marB="91425" anchor="ctr">
                    <a:solidFill>
                      <a:srgbClr val="FFFFFF">
                        <a:alpha val="70000"/>
                      </a:srgbClr>
                    </a:solidFill>
                  </a:tcPr>
                </a:tc>
                <a:extLst>
                  <a:ext uri="{0D108BD9-81ED-4DB2-BD59-A6C34878D82A}">
                    <a16:rowId xmlns:a16="http://schemas.microsoft.com/office/drawing/2014/main" val="10003"/>
                  </a:ext>
                </a:extLst>
              </a:tr>
            </a:tbl>
          </a:graphicData>
        </a:graphic>
      </p:graphicFrame>
      <p:sp>
        <p:nvSpPr>
          <p:cNvPr id="636" name="Google Shape;636;p58"/>
          <p:cNvSpPr txBox="1">
            <a:spLocks noGrp="1"/>
          </p:cNvSpPr>
          <p:nvPr>
            <p:ph type="title"/>
          </p:nvPr>
        </p:nvSpPr>
        <p:spPr>
          <a:xfrm>
            <a:off x="484100" y="2359950"/>
            <a:ext cx="3084600" cy="464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FNSFLT311 Develop and apply knowledge of personal finances</a:t>
            </a:r>
            <a:endParaRPr sz="1100">
              <a:solidFill>
                <a:schemeClr val="lt1"/>
              </a:solidFill>
            </a:endParaRPr>
          </a:p>
        </p:txBody>
      </p:sp>
      <p:sp>
        <p:nvSpPr>
          <p:cNvPr id="637" name="Google Shape;637;p58"/>
          <p:cNvSpPr txBox="1"/>
          <p:nvPr/>
        </p:nvSpPr>
        <p:spPr>
          <a:xfrm>
            <a:off x="468625" y="1892150"/>
            <a:ext cx="3100200" cy="52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80" b="1">
                <a:solidFill>
                  <a:schemeClr val="lt1"/>
                </a:solidFill>
                <a:latin typeface="Helvetica Neue"/>
                <a:ea typeface="Helvetica Neue"/>
                <a:cs typeface="Helvetica Neue"/>
                <a:sym typeface="Helvetica Neue"/>
              </a:rPr>
              <a:t>COURSE SCHEDULE</a:t>
            </a:r>
            <a:endParaRPr sz="2180" b="1">
              <a:solidFill>
                <a:schemeClr val="lt1"/>
              </a:solidFill>
              <a:latin typeface="Helvetica Neue"/>
              <a:ea typeface="Helvetica Neue"/>
              <a:cs typeface="Helvetica Neue"/>
              <a:sym typeface="Helvetica Neue"/>
            </a:endParaRPr>
          </a:p>
        </p:txBody>
      </p:sp>
      <p:sp>
        <p:nvSpPr>
          <p:cNvPr id="638" name="Google Shape;638;p58"/>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600">
                <a:solidFill>
                  <a:srgbClr val="EFEFEF"/>
                </a:solidFill>
                <a:latin typeface="Helvetica Neue"/>
                <a:ea typeface="Helvetica Neue"/>
                <a:cs typeface="Helvetica Neue"/>
                <a:sym typeface="Helvetica Neue"/>
              </a:rPr>
              <a:t>FNSFLT311 Develop and apply knowledge of personal finances</a:t>
            </a:r>
            <a:endParaRPr sz="600">
              <a:solidFill>
                <a:srgbClr val="EFEFE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3"/>
        <p:cNvGrpSpPr/>
        <p:nvPr/>
      </p:nvGrpSpPr>
      <p:grpSpPr>
        <a:xfrm>
          <a:off x="0" y="0"/>
          <a:ext cx="0" cy="0"/>
          <a:chOff x="0" y="0"/>
          <a:chExt cx="0" cy="0"/>
        </a:xfrm>
      </p:grpSpPr>
      <p:pic>
        <p:nvPicPr>
          <p:cNvPr id="645" name="Google Shape;645;p59"/>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sp>
        <p:nvSpPr>
          <p:cNvPr id="646" name="Google Shape;646;p59"/>
          <p:cNvSpPr txBox="1">
            <a:spLocks noGrp="1"/>
          </p:cNvSpPr>
          <p:nvPr>
            <p:ph type="title" idx="4294967295"/>
          </p:nvPr>
        </p:nvSpPr>
        <p:spPr>
          <a:xfrm>
            <a:off x="527700" y="610225"/>
            <a:ext cx="5229900" cy="53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180" b="1">
                <a:solidFill>
                  <a:schemeClr val="lt1"/>
                </a:solidFill>
              </a:rPr>
              <a:t>Future Learning Pathways</a:t>
            </a:r>
            <a:endParaRPr sz="2180">
              <a:solidFill>
                <a:schemeClr val="lt1"/>
              </a:solidFill>
            </a:endParaRPr>
          </a:p>
        </p:txBody>
      </p:sp>
      <p:graphicFrame>
        <p:nvGraphicFramePr>
          <p:cNvPr id="647" name="Google Shape;647;p59"/>
          <p:cNvGraphicFramePr/>
          <p:nvPr/>
        </p:nvGraphicFramePr>
        <p:xfrm>
          <a:off x="614400" y="2685250"/>
          <a:ext cx="8176800" cy="1542522"/>
        </p:xfrm>
        <a:graphic>
          <a:graphicData uri="http://schemas.openxmlformats.org/drawingml/2006/table">
            <a:tbl>
              <a:tblPr>
                <a:noFill/>
                <a:tableStyleId>{D02D385B-3E23-4C99-8967-585ADCF9F31C}</a:tableStyleId>
              </a:tblPr>
              <a:tblGrid>
                <a:gridCol w="1555350">
                  <a:extLst>
                    <a:ext uri="{9D8B030D-6E8A-4147-A177-3AD203B41FA5}">
                      <a16:colId xmlns:a16="http://schemas.microsoft.com/office/drawing/2014/main" val="20000"/>
                    </a:ext>
                  </a:extLst>
                </a:gridCol>
                <a:gridCol w="1555350">
                  <a:extLst>
                    <a:ext uri="{9D8B030D-6E8A-4147-A177-3AD203B41FA5}">
                      <a16:colId xmlns:a16="http://schemas.microsoft.com/office/drawing/2014/main" val="20001"/>
                    </a:ext>
                  </a:extLst>
                </a:gridCol>
                <a:gridCol w="1688700">
                  <a:extLst>
                    <a:ext uri="{9D8B030D-6E8A-4147-A177-3AD203B41FA5}">
                      <a16:colId xmlns:a16="http://schemas.microsoft.com/office/drawing/2014/main" val="20002"/>
                    </a:ext>
                  </a:extLst>
                </a:gridCol>
                <a:gridCol w="1688700">
                  <a:extLst>
                    <a:ext uri="{9D8B030D-6E8A-4147-A177-3AD203B41FA5}">
                      <a16:colId xmlns:a16="http://schemas.microsoft.com/office/drawing/2014/main" val="20003"/>
                    </a:ext>
                  </a:extLst>
                </a:gridCol>
                <a:gridCol w="1688700">
                  <a:extLst>
                    <a:ext uri="{9D8B030D-6E8A-4147-A177-3AD203B41FA5}">
                      <a16:colId xmlns:a16="http://schemas.microsoft.com/office/drawing/2014/main" val="20004"/>
                    </a:ext>
                  </a:extLst>
                </a:gridCol>
              </a:tblGrid>
              <a:tr h="890925">
                <a:tc>
                  <a:txBody>
                    <a:bodyPr/>
                    <a:lstStyle/>
                    <a:p>
                      <a:pPr marL="0" marR="0" lvl="0" indent="0" algn="ctr" rtl="0">
                        <a:lnSpc>
                          <a:spcPct val="115000"/>
                        </a:lnSpc>
                        <a:spcBef>
                          <a:spcPts val="0"/>
                        </a:spcBef>
                        <a:spcAft>
                          <a:spcPts val="0"/>
                        </a:spcAft>
                        <a:buClr>
                          <a:schemeClr val="dk1"/>
                        </a:buClr>
                        <a:buSzPts val="1100"/>
                        <a:buFont typeface="Arial"/>
                        <a:buNone/>
                      </a:pPr>
                      <a:r>
                        <a:rPr lang="en-GB" sz="1200" b="1">
                          <a:solidFill>
                            <a:schemeClr val="lt1"/>
                          </a:solidFill>
                          <a:latin typeface="Helvetica Neue"/>
                          <a:ea typeface="Helvetica Neue"/>
                          <a:cs typeface="Helvetica Neue"/>
                          <a:sym typeface="Helvetica Neue"/>
                        </a:rPr>
                        <a:t>Certificate II</a:t>
                      </a:r>
                      <a:endParaRPr sz="1200" b="1">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ctr" rtl="0">
                        <a:lnSpc>
                          <a:spcPct val="115000"/>
                        </a:lnSpc>
                        <a:spcBef>
                          <a:spcPts val="0"/>
                        </a:spcBef>
                        <a:spcAft>
                          <a:spcPts val="0"/>
                        </a:spcAft>
                        <a:buNone/>
                      </a:pPr>
                      <a:r>
                        <a:rPr lang="en-GB" sz="1200" b="1">
                          <a:solidFill>
                            <a:schemeClr val="lt1"/>
                          </a:solidFill>
                          <a:latin typeface="Helvetica Neue"/>
                          <a:ea typeface="Helvetica Neue"/>
                          <a:cs typeface="Helvetica Neue"/>
                          <a:sym typeface="Helvetica Neue"/>
                        </a:rPr>
                        <a:t>Certificate III</a:t>
                      </a:r>
                      <a:endParaRPr sz="1200" b="1">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ctr" rtl="0">
                        <a:lnSpc>
                          <a:spcPct val="115000"/>
                        </a:lnSpc>
                        <a:spcBef>
                          <a:spcPts val="0"/>
                        </a:spcBef>
                        <a:spcAft>
                          <a:spcPts val="0"/>
                        </a:spcAft>
                        <a:buNone/>
                      </a:pPr>
                      <a:r>
                        <a:rPr lang="en-GB" sz="1200" b="1">
                          <a:solidFill>
                            <a:schemeClr val="lt1"/>
                          </a:solidFill>
                          <a:latin typeface="Helvetica Neue"/>
                          <a:ea typeface="Helvetica Neue"/>
                          <a:cs typeface="Helvetica Neue"/>
                          <a:sym typeface="Helvetica Neue"/>
                        </a:rPr>
                        <a:t>Direct Employment</a:t>
                      </a:r>
                      <a:endParaRPr sz="1200" b="1">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None/>
                      </a:pPr>
                      <a:r>
                        <a:rPr lang="en-GB" sz="1200" b="1">
                          <a:solidFill>
                            <a:schemeClr val="lt1"/>
                          </a:solidFill>
                          <a:latin typeface="Helvetica Neue"/>
                          <a:ea typeface="Helvetica Neue"/>
                          <a:cs typeface="Helvetica Neue"/>
                          <a:sym typeface="Helvetica Neue"/>
                        </a:rPr>
                        <a:t>Certificate IV or University Degree</a:t>
                      </a:r>
                      <a:endParaRPr sz="1200" b="1">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None/>
                      </a:pPr>
                      <a:r>
                        <a:rPr lang="en-GB" sz="1200" b="1">
                          <a:solidFill>
                            <a:schemeClr val="lt1"/>
                          </a:solidFill>
                          <a:latin typeface="Helvetica Neue"/>
                          <a:ea typeface="Helvetica Neue"/>
                          <a:cs typeface="Helvetica Neue"/>
                          <a:sym typeface="Helvetica Neue"/>
                        </a:rPr>
                        <a:t>Future Employment</a:t>
                      </a:r>
                      <a:endParaRPr sz="1200" b="1">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643975">
                <a:tc>
                  <a:txBody>
                    <a:bodyPr/>
                    <a:lstStyle/>
                    <a:p>
                      <a:pPr marL="0" marR="0" lvl="0" indent="0" algn="ctr" rtl="0">
                        <a:lnSpc>
                          <a:spcPct val="115000"/>
                        </a:lnSpc>
                        <a:spcBef>
                          <a:spcPts val="0"/>
                        </a:spcBef>
                        <a:spcAft>
                          <a:spcPts val="0"/>
                        </a:spcAft>
                        <a:buClr>
                          <a:schemeClr val="dk1"/>
                        </a:buClr>
                        <a:buSzPts val="1100"/>
                        <a:buFont typeface="Arial"/>
                        <a:buNone/>
                      </a:pPr>
                      <a:r>
                        <a:rPr lang="en-GB" sz="800">
                          <a:solidFill>
                            <a:schemeClr val="lt1"/>
                          </a:solidFill>
                          <a:latin typeface="Helvetica Neue"/>
                          <a:ea typeface="Helvetica Neue"/>
                          <a:cs typeface="Helvetica Neue"/>
                          <a:sym typeface="Helvetica Neue"/>
                        </a:rPr>
                        <a:t>Tourism</a:t>
                      </a:r>
                      <a:endParaRPr sz="800">
                        <a:solidFill>
                          <a:schemeClr val="lt1"/>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chemeClr val="dk1"/>
                        </a:buClr>
                        <a:buSzPts val="1100"/>
                        <a:buFont typeface="Arial"/>
                        <a:buNone/>
                      </a:pPr>
                      <a:r>
                        <a:rPr lang="en-GB" sz="800">
                          <a:solidFill>
                            <a:schemeClr val="lt1"/>
                          </a:solidFill>
                          <a:latin typeface="Helvetica Neue"/>
                          <a:ea typeface="Helvetica Neue"/>
                          <a:cs typeface="Helvetica Neue"/>
                          <a:sym typeface="Helvetica Neue"/>
                        </a:rPr>
                        <a:t>Workplace Skills</a:t>
                      </a:r>
                      <a:endParaRPr sz="800">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ctr" rtl="0">
                        <a:lnSpc>
                          <a:spcPct val="115000"/>
                        </a:lnSpc>
                        <a:spcBef>
                          <a:spcPts val="0"/>
                        </a:spcBef>
                        <a:spcAft>
                          <a:spcPts val="0"/>
                        </a:spcAft>
                        <a:buNone/>
                      </a:pPr>
                      <a:r>
                        <a:rPr lang="en-GB" sz="800">
                          <a:solidFill>
                            <a:schemeClr val="lt1"/>
                          </a:solidFill>
                          <a:latin typeface="Helvetica Neue"/>
                          <a:ea typeface="Helvetica Neue"/>
                          <a:cs typeface="Helvetica Neue"/>
                          <a:sym typeface="Helvetica Neue"/>
                        </a:rPr>
                        <a:t>Business</a:t>
                      </a:r>
                      <a:endParaRPr sz="800">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ctr" rtl="0">
                        <a:lnSpc>
                          <a:spcPct val="115000"/>
                        </a:lnSpc>
                        <a:spcBef>
                          <a:spcPts val="0"/>
                        </a:spcBef>
                        <a:spcAft>
                          <a:spcPts val="0"/>
                        </a:spcAft>
                        <a:buNone/>
                      </a:pPr>
                      <a:r>
                        <a:rPr lang="en-GB" sz="800">
                          <a:solidFill>
                            <a:schemeClr val="lt1"/>
                          </a:solidFill>
                          <a:latin typeface="Helvetica Neue"/>
                          <a:ea typeface="Helvetica Neue"/>
                          <a:cs typeface="Helvetica Neue"/>
                          <a:sym typeface="Helvetica Neue"/>
                        </a:rPr>
                        <a:t>Administration Assistant, Customer service officer</a:t>
                      </a:r>
                      <a:endParaRPr sz="800">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None/>
                      </a:pPr>
                      <a:r>
                        <a:rPr lang="en-GB" sz="800">
                          <a:solidFill>
                            <a:schemeClr val="lt1"/>
                          </a:solidFill>
                          <a:latin typeface="Helvetica Neue"/>
                          <a:ea typeface="Helvetica Neue"/>
                          <a:cs typeface="Helvetica Neue"/>
                          <a:sym typeface="Helvetica Neue"/>
                        </a:rPr>
                        <a:t>Certificate IV or Bachelor of Business</a:t>
                      </a:r>
                      <a:endParaRPr sz="800">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None/>
                      </a:pPr>
                      <a:r>
                        <a:rPr lang="en-GB" sz="800">
                          <a:solidFill>
                            <a:schemeClr val="lt1"/>
                          </a:solidFill>
                          <a:latin typeface="Helvetica Neue"/>
                          <a:ea typeface="Helvetica Neue"/>
                          <a:cs typeface="Helvetica Neue"/>
                          <a:sym typeface="Helvetica Neue"/>
                        </a:rPr>
                        <a:t>Business owner or Manager,  Marketing Manager, Accountant</a:t>
                      </a:r>
                      <a:endParaRPr sz="800">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extLst>
                  <a:ext uri="{0D108BD9-81ED-4DB2-BD59-A6C34878D82A}">
                    <a16:rowId xmlns:a16="http://schemas.microsoft.com/office/drawing/2014/main" val="10001"/>
                  </a:ext>
                </a:extLst>
              </a:tr>
            </a:tbl>
          </a:graphicData>
        </a:graphic>
      </p:graphicFrame>
      <p:sp>
        <p:nvSpPr>
          <p:cNvPr id="648" name="Google Shape;648;p59"/>
          <p:cNvSpPr/>
          <p:nvPr/>
        </p:nvSpPr>
        <p:spPr>
          <a:xfrm flipH="1">
            <a:off x="614495" y="2165988"/>
            <a:ext cx="1738800" cy="142800"/>
          </a:xfrm>
          <a:prstGeom prst="parallelogram">
            <a:avLst>
              <a:gd name="adj" fmla="val 96952"/>
            </a:avLst>
          </a:prstGeom>
          <a:solidFill>
            <a:srgbClr val="FF99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649" name="Google Shape;649;p59"/>
          <p:cNvSpPr/>
          <p:nvPr/>
        </p:nvSpPr>
        <p:spPr>
          <a:xfrm>
            <a:off x="614722" y="2319198"/>
            <a:ext cx="1738800" cy="142800"/>
          </a:xfrm>
          <a:prstGeom prst="parallelogram">
            <a:avLst>
              <a:gd name="adj" fmla="val 96952"/>
            </a:avLst>
          </a:prstGeom>
          <a:solidFill>
            <a:srgbClr val="FCE5C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59"/>
          <p:cNvSpPr/>
          <p:nvPr/>
        </p:nvSpPr>
        <p:spPr>
          <a:xfrm flipH="1">
            <a:off x="2225157" y="2165999"/>
            <a:ext cx="1738800" cy="142800"/>
          </a:xfrm>
          <a:prstGeom prst="parallelogram">
            <a:avLst>
              <a:gd name="adj" fmla="val 96952"/>
            </a:avLst>
          </a:prstGeom>
          <a:solidFill>
            <a:srgbClr val="FF99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651" name="Google Shape;651;p59"/>
          <p:cNvSpPr/>
          <p:nvPr/>
        </p:nvSpPr>
        <p:spPr>
          <a:xfrm>
            <a:off x="2225376" y="2319211"/>
            <a:ext cx="1738800" cy="142800"/>
          </a:xfrm>
          <a:prstGeom prst="parallelogram">
            <a:avLst>
              <a:gd name="adj" fmla="val 96952"/>
            </a:avLst>
          </a:prstGeom>
          <a:solidFill>
            <a:srgbClr val="FCE5C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59"/>
          <p:cNvSpPr/>
          <p:nvPr/>
        </p:nvSpPr>
        <p:spPr>
          <a:xfrm flipH="1">
            <a:off x="3833183" y="2166000"/>
            <a:ext cx="1738800" cy="1428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653" name="Google Shape;653;p59"/>
          <p:cNvSpPr/>
          <p:nvPr/>
        </p:nvSpPr>
        <p:spPr>
          <a:xfrm>
            <a:off x="3833402" y="2319211"/>
            <a:ext cx="1738800" cy="142800"/>
          </a:xfrm>
          <a:prstGeom prst="parallelogram">
            <a:avLst>
              <a:gd name="adj" fmla="val 96952"/>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59"/>
          <p:cNvSpPr/>
          <p:nvPr/>
        </p:nvSpPr>
        <p:spPr>
          <a:xfrm flipH="1">
            <a:off x="5444059" y="2165999"/>
            <a:ext cx="1738800" cy="1428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655" name="Google Shape;655;p59"/>
          <p:cNvSpPr/>
          <p:nvPr/>
        </p:nvSpPr>
        <p:spPr>
          <a:xfrm>
            <a:off x="5444277" y="2319211"/>
            <a:ext cx="1738800" cy="142800"/>
          </a:xfrm>
          <a:prstGeom prst="parallelogram">
            <a:avLst>
              <a:gd name="adj" fmla="val 96952"/>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59"/>
          <p:cNvSpPr/>
          <p:nvPr/>
        </p:nvSpPr>
        <p:spPr>
          <a:xfrm flipH="1">
            <a:off x="7052086" y="2166000"/>
            <a:ext cx="1738800" cy="1428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657" name="Google Shape;657;p59"/>
          <p:cNvSpPr/>
          <p:nvPr/>
        </p:nvSpPr>
        <p:spPr>
          <a:xfrm>
            <a:off x="7052305" y="2319211"/>
            <a:ext cx="1738800" cy="142800"/>
          </a:xfrm>
          <a:prstGeom prst="parallelogram">
            <a:avLst>
              <a:gd name="adj" fmla="val 96952"/>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59"/>
          <p:cNvSpPr txBox="1"/>
          <p:nvPr/>
        </p:nvSpPr>
        <p:spPr>
          <a:xfrm>
            <a:off x="1028374" y="1716538"/>
            <a:ext cx="7602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Year 10</a:t>
            </a:r>
            <a:endParaRPr sz="900" b="1" i="0" u="none" strike="noStrike" cap="none">
              <a:solidFill>
                <a:schemeClr val="lt1"/>
              </a:solidFill>
              <a:latin typeface="Helvetica Neue"/>
              <a:ea typeface="Helvetica Neue"/>
              <a:cs typeface="Helvetica Neue"/>
              <a:sym typeface="Helvetica Neue"/>
            </a:endParaRPr>
          </a:p>
        </p:txBody>
      </p:sp>
      <p:sp>
        <p:nvSpPr>
          <p:cNvPr id="659" name="Google Shape;659;p59"/>
          <p:cNvSpPr txBox="1"/>
          <p:nvPr/>
        </p:nvSpPr>
        <p:spPr>
          <a:xfrm>
            <a:off x="2463768" y="1716549"/>
            <a:ext cx="10149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Year 11 &amp; 12</a:t>
            </a:r>
            <a:endParaRPr sz="900" b="1" i="0" u="none" strike="noStrike" cap="none">
              <a:solidFill>
                <a:schemeClr val="lt1"/>
              </a:solidFill>
              <a:latin typeface="Helvetica Neue"/>
              <a:ea typeface="Helvetica Neue"/>
              <a:cs typeface="Helvetica Neue"/>
              <a:sym typeface="Helvetica Neue"/>
            </a:endParaRPr>
          </a:p>
        </p:txBody>
      </p:sp>
      <p:sp>
        <p:nvSpPr>
          <p:cNvPr id="660" name="Google Shape;660;p59"/>
          <p:cNvSpPr txBox="1"/>
          <p:nvPr/>
        </p:nvSpPr>
        <p:spPr>
          <a:xfrm>
            <a:off x="3909387" y="1564736"/>
            <a:ext cx="1414200" cy="392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Direct opportunities upon completion</a:t>
            </a:r>
            <a:endParaRPr sz="900" b="1" i="0" u="none" strike="noStrike" cap="none">
              <a:solidFill>
                <a:schemeClr val="lt1"/>
              </a:solidFill>
              <a:latin typeface="Helvetica Neue"/>
              <a:ea typeface="Helvetica Neue"/>
              <a:cs typeface="Helvetica Neue"/>
              <a:sym typeface="Helvetica Neue"/>
            </a:endParaRPr>
          </a:p>
        </p:txBody>
      </p:sp>
      <p:sp>
        <p:nvSpPr>
          <p:cNvPr id="661" name="Google Shape;661;p59"/>
          <p:cNvSpPr txBox="1"/>
          <p:nvPr/>
        </p:nvSpPr>
        <p:spPr>
          <a:xfrm>
            <a:off x="5571979" y="1716528"/>
            <a:ext cx="12843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Tertiary Pathway</a:t>
            </a:r>
            <a:endParaRPr sz="900" b="1" i="0" u="none" strike="noStrike" cap="none">
              <a:solidFill>
                <a:schemeClr val="lt1"/>
              </a:solidFill>
              <a:latin typeface="Helvetica Neue"/>
              <a:ea typeface="Helvetica Neue"/>
              <a:cs typeface="Helvetica Neue"/>
              <a:sym typeface="Helvetica Neue"/>
            </a:endParaRPr>
          </a:p>
        </p:txBody>
      </p:sp>
      <p:sp>
        <p:nvSpPr>
          <p:cNvPr id="662" name="Google Shape;662;p59"/>
          <p:cNvSpPr txBox="1"/>
          <p:nvPr/>
        </p:nvSpPr>
        <p:spPr>
          <a:xfrm>
            <a:off x="6811798" y="1716538"/>
            <a:ext cx="17052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Career Outcomes</a:t>
            </a:r>
            <a:endParaRPr sz="900" b="1" i="0" u="none" strike="noStrike" cap="none">
              <a:solidFill>
                <a:schemeClr val="lt1"/>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p60"/>
          <p:cNvPicPr preferRelativeResize="0"/>
          <p:nvPr/>
        </p:nvPicPr>
        <p:blipFill>
          <a:blip r:embed="rId3">
            <a:alphaModFix/>
          </a:blip>
          <a:stretch>
            <a:fillRect/>
          </a:stretch>
        </p:blipFill>
        <p:spPr>
          <a:xfrm>
            <a:off x="0" y="0"/>
            <a:ext cx="4572000" cy="5143500"/>
          </a:xfrm>
          <a:prstGeom prst="rect">
            <a:avLst/>
          </a:prstGeom>
          <a:noFill/>
          <a:ln>
            <a:noFill/>
          </a:ln>
        </p:spPr>
      </p:pic>
      <p:pic>
        <p:nvPicPr>
          <p:cNvPr id="670" name="Google Shape;670;p60"/>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671" name="Google Shape;671;p60"/>
          <p:cNvSpPr txBox="1">
            <a:spLocks noGrp="1"/>
          </p:cNvSpPr>
          <p:nvPr>
            <p:ph type="title"/>
          </p:nvPr>
        </p:nvSpPr>
        <p:spPr>
          <a:xfrm>
            <a:off x="657300" y="1579475"/>
            <a:ext cx="3402600" cy="181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4400"/>
              <a:buNone/>
            </a:pPr>
            <a:r>
              <a:rPr lang="en-GB" sz="1900" b="1">
                <a:solidFill>
                  <a:schemeClr val="lt1"/>
                </a:solidFill>
              </a:rPr>
              <a:t>For more information on any of our Binnacle Training Certificate Courses please visit our website (or scan the QR Code):</a:t>
            </a:r>
            <a:endParaRPr sz="1679" b="1">
              <a:solidFill>
                <a:schemeClr val="lt1"/>
              </a:solidFill>
            </a:endParaRPr>
          </a:p>
        </p:txBody>
      </p:sp>
      <p:pic>
        <p:nvPicPr>
          <p:cNvPr id="672" name="Google Shape;672;p60"/>
          <p:cNvPicPr preferRelativeResize="0"/>
          <p:nvPr/>
        </p:nvPicPr>
        <p:blipFill>
          <a:blip r:embed="rId5">
            <a:alphaModFix/>
          </a:blip>
          <a:stretch>
            <a:fillRect/>
          </a:stretch>
        </p:blipFill>
        <p:spPr>
          <a:xfrm>
            <a:off x="5396325" y="1009687"/>
            <a:ext cx="3124125" cy="3124125"/>
          </a:xfrm>
          <a:prstGeom prst="rect">
            <a:avLst/>
          </a:prstGeom>
          <a:noFill/>
          <a:ln>
            <a:noFill/>
          </a:ln>
        </p:spPr>
      </p:pic>
      <p:sp>
        <p:nvSpPr>
          <p:cNvPr id="673" name="Google Shape;673;p60"/>
          <p:cNvSpPr txBox="1"/>
          <p:nvPr/>
        </p:nvSpPr>
        <p:spPr>
          <a:xfrm>
            <a:off x="5090437" y="4133800"/>
            <a:ext cx="3735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a:solidFill>
                  <a:srgbClr val="1D488A"/>
                </a:solidFill>
                <a:uFill>
                  <a:noFill/>
                </a:u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binnacletraining.com.au/for-schools/programs</a:t>
            </a:r>
            <a:endParaRPr sz="1000">
              <a:solidFill>
                <a:srgbClr val="1D488A"/>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8"/>
        <p:cNvGrpSpPr/>
        <p:nvPr/>
      </p:nvGrpSpPr>
      <p:grpSpPr>
        <a:xfrm>
          <a:off x="0" y="0"/>
          <a:ext cx="0" cy="0"/>
          <a:chOff x="0" y="0"/>
          <a:chExt cx="0" cy="0"/>
        </a:xfrm>
      </p:grpSpPr>
      <p:pic>
        <p:nvPicPr>
          <p:cNvPr id="679" name="Google Shape;679;p61"/>
          <p:cNvPicPr preferRelativeResize="0"/>
          <p:nvPr/>
        </p:nvPicPr>
        <p:blipFill>
          <a:blip r:embed="rId4">
            <a:alphaModFix/>
          </a:blip>
          <a:stretch>
            <a:fillRect/>
          </a:stretch>
        </p:blipFill>
        <p:spPr>
          <a:xfrm>
            <a:off x="3622874" y="521850"/>
            <a:ext cx="1898212" cy="692700"/>
          </a:xfrm>
          <a:prstGeom prst="rect">
            <a:avLst/>
          </a:prstGeom>
          <a:noFill/>
          <a:ln>
            <a:noFill/>
          </a:ln>
        </p:spPr>
      </p:pic>
      <p:sp>
        <p:nvSpPr>
          <p:cNvPr id="680" name="Google Shape;680;p61"/>
          <p:cNvSpPr txBox="1"/>
          <p:nvPr/>
        </p:nvSpPr>
        <p:spPr>
          <a:xfrm>
            <a:off x="2629952" y="3306104"/>
            <a:ext cx="3884100" cy="1112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600" b="1" i="0" u="none" strike="noStrike" cap="none">
                <a:solidFill>
                  <a:srgbClr val="FFFFFF"/>
                </a:solidFill>
                <a:latin typeface="Helvetica Neue"/>
                <a:ea typeface="Helvetica Neue"/>
                <a:cs typeface="Helvetica Neue"/>
                <a:sym typeface="Helvetica Neue"/>
              </a:rPr>
              <a:t>HAVE </a:t>
            </a:r>
            <a:r>
              <a:rPr lang="en-GB" sz="1600" b="1">
                <a:solidFill>
                  <a:srgbClr val="FFFFFF"/>
                </a:solidFill>
                <a:latin typeface="Helvetica Neue"/>
                <a:ea typeface="Helvetica Neue"/>
                <a:cs typeface="Helvetica Neue"/>
                <a:sym typeface="Helvetica Neue"/>
              </a:rPr>
              <a:t>A </a:t>
            </a:r>
            <a:r>
              <a:rPr lang="en-GB" sz="1600" b="1" i="0" u="none" strike="noStrike" cap="none">
                <a:solidFill>
                  <a:srgbClr val="FFFFFF"/>
                </a:solidFill>
                <a:latin typeface="Helvetica Neue"/>
                <a:ea typeface="Helvetica Neue"/>
                <a:cs typeface="Helvetica Neue"/>
                <a:sym typeface="Helvetica Neue"/>
              </a:rPr>
              <a:t>QUESTION?</a:t>
            </a:r>
            <a:endParaRPr sz="1600" b="1"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800"/>
              <a:buFont typeface="Arial"/>
              <a:buNone/>
            </a:pPr>
            <a:endParaRPr sz="400" b="1"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700"/>
              <a:buFont typeface="Arial"/>
              <a:buNone/>
            </a:pPr>
            <a:r>
              <a:rPr lang="en-GB" sz="900" b="1" i="0" u="none" strike="noStrike" cap="none">
                <a:solidFill>
                  <a:srgbClr val="CCCCCC"/>
                </a:solidFill>
                <a:latin typeface="Helvetica Neue"/>
                <a:ea typeface="Helvetica Neue"/>
                <a:cs typeface="Helvetica Neue"/>
                <a:sym typeface="Helvetica Neue"/>
              </a:rPr>
              <a:t>CONTACT US</a:t>
            </a:r>
            <a:endParaRPr sz="900" b="1" i="0" u="none" strike="noStrike" cap="none">
              <a:solidFill>
                <a:srgbClr val="CCCCCC"/>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500"/>
              <a:buFont typeface="Arial"/>
              <a:buNone/>
            </a:pPr>
            <a:endParaRPr sz="200" b="1" i="0" u="none" strike="noStrike" cap="none">
              <a:solidFill>
                <a:srgbClr val="CCCCCC"/>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500"/>
              <a:buFont typeface="Arial"/>
              <a:buNone/>
            </a:pPr>
            <a:r>
              <a:rPr lang="en-GB" sz="700" b="0" i="0" u="none" strike="noStrike" cap="none">
                <a:solidFill>
                  <a:srgbClr val="FFFFFF"/>
                </a:solidFill>
                <a:latin typeface="Helvetica Neue"/>
                <a:ea typeface="Helvetica Neue"/>
                <a:cs typeface="Helvetica Neue"/>
                <a:sym typeface="Helvetica Neue"/>
              </a:rPr>
              <a:t>1300 303 715</a:t>
            </a:r>
            <a:endParaRPr sz="700" b="0"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500"/>
              <a:buFont typeface="Arial"/>
              <a:buNone/>
            </a:pPr>
            <a:r>
              <a:rPr lang="en-GB" sz="700">
                <a:solidFill>
                  <a:srgbClr val="FFFFFF"/>
                </a:solidFill>
                <a:latin typeface="Helvetica Neue"/>
                <a:ea typeface="Helvetica Neue"/>
                <a:cs typeface="Helvetica Neue"/>
                <a:sym typeface="Helvetica Neue"/>
              </a:rPr>
              <a:t>admin</a:t>
            </a:r>
            <a:r>
              <a:rPr lang="en-GB" sz="700" b="0" i="0" u="none" strike="noStrike" cap="none">
                <a:solidFill>
                  <a:srgbClr val="FFFFFF"/>
                </a:solidFill>
                <a:latin typeface="Helvetica Neue"/>
                <a:ea typeface="Helvetica Neue"/>
                <a:cs typeface="Helvetica Neue"/>
                <a:sym typeface="Helvetica Neue"/>
              </a:rPr>
              <a:t>@binnacletraining.com.au</a:t>
            </a:r>
            <a:endParaRPr sz="700" b="0"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500"/>
              <a:buFont typeface="Arial"/>
              <a:buNone/>
            </a:pPr>
            <a:r>
              <a:rPr lang="en-GB" sz="700" b="0" i="0" u="none" strike="noStrike" cap="none">
                <a:solidFill>
                  <a:srgbClr val="FFFFFF"/>
                </a:solidFill>
                <a:latin typeface="Helvetica Neue"/>
                <a:ea typeface="Helvetica Neue"/>
                <a:cs typeface="Helvetica Neue"/>
                <a:sym typeface="Helvetica Neue"/>
              </a:rPr>
              <a:t>binnacletraining.com.au </a:t>
            </a:r>
            <a:endParaRPr sz="800" b="1" i="0" u="none" strike="noStrike" cap="none">
              <a:solidFill>
                <a:srgbClr val="FFFFFF"/>
              </a:solidFill>
              <a:latin typeface="Helvetica Neue"/>
              <a:ea typeface="Helvetica Neue"/>
              <a:cs typeface="Helvetica Neue"/>
              <a:sym typeface="Helvetica Neue"/>
            </a:endParaRPr>
          </a:p>
        </p:txBody>
      </p:sp>
      <p:pic>
        <p:nvPicPr>
          <p:cNvPr id="681" name="Google Shape;681;p61">
            <a:hlinkClick r:id="rId5"/>
          </p:cNvPr>
          <p:cNvPicPr preferRelativeResize="0"/>
          <p:nvPr/>
        </p:nvPicPr>
        <p:blipFill rotWithShape="1">
          <a:blip r:embed="rId6">
            <a:alphaModFix/>
          </a:blip>
          <a:srcRect/>
          <a:stretch/>
        </p:blipFill>
        <p:spPr>
          <a:xfrm>
            <a:off x="4225820" y="4436512"/>
            <a:ext cx="197150" cy="202223"/>
          </a:xfrm>
          <a:prstGeom prst="rect">
            <a:avLst/>
          </a:prstGeom>
          <a:noFill/>
          <a:ln>
            <a:noFill/>
          </a:ln>
        </p:spPr>
      </p:pic>
      <p:pic>
        <p:nvPicPr>
          <p:cNvPr id="682" name="Google Shape;682;p61">
            <a:hlinkClick r:id="rId7"/>
          </p:cNvPr>
          <p:cNvPicPr preferRelativeResize="0"/>
          <p:nvPr/>
        </p:nvPicPr>
        <p:blipFill rotWithShape="1">
          <a:blip r:embed="rId8">
            <a:alphaModFix/>
          </a:blip>
          <a:srcRect/>
          <a:stretch/>
        </p:blipFill>
        <p:spPr>
          <a:xfrm>
            <a:off x="4473411" y="4436514"/>
            <a:ext cx="197150" cy="202223"/>
          </a:xfrm>
          <a:prstGeom prst="rect">
            <a:avLst/>
          </a:prstGeom>
          <a:noFill/>
          <a:ln>
            <a:noFill/>
          </a:ln>
        </p:spPr>
      </p:pic>
      <p:pic>
        <p:nvPicPr>
          <p:cNvPr id="683" name="Google Shape;683;p61">
            <a:hlinkClick r:id="rId9"/>
          </p:cNvPr>
          <p:cNvPicPr preferRelativeResize="0"/>
          <p:nvPr/>
        </p:nvPicPr>
        <p:blipFill rotWithShape="1">
          <a:blip r:embed="rId10">
            <a:alphaModFix/>
          </a:blip>
          <a:srcRect/>
          <a:stretch/>
        </p:blipFill>
        <p:spPr>
          <a:xfrm>
            <a:off x="4721020" y="4436514"/>
            <a:ext cx="197150" cy="202223"/>
          </a:xfrm>
          <a:prstGeom prst="rect">
            <a:avLst/>
          </a:prstGeom>
          <a:noFill/>
          <a:ln>
            <a:noFill/>
          </a:ln>
        </p:spPr>
      </p:pic>
      <p:sp>
        <p:nvSpPr>
          <p:cNvPr id="684" name="Google Shape;684;p61"/>
          <p:cNvSpPr txBox="1"/>
          <p:nvPr/>
        </p:nvSpPr>
        <p:spPr>
          <a:xfrm>
            <a:off x="2114100" y="2057250"/>
            <a:ext cx="4915800" cy="692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900" b="0" i="1" u="none" strike="noStrike" cap="none" dirty="0">
                <a:solidFill>
                  <a:srgbClr val="FFFFFF"/>
                </a:solidFill>
                <a:latin typeface="Helvetica Neue"/>
                <a:ea typeface="Helvetica Neue"/>
                <a:cs typeface="Helvetica Neue"/>
                <a:sym typeface="Helvetica Neue"/>
              </a:rPr>
              <a:t>Allowing Teachers to Teach</a:t>
            </a:r>
            <a:endParaRPr sz="2900" b="0" i="1" u="none" strike="noStrike" cap="none" dirty="0">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17"/>
          <p:cNvSpPr txBox="1">
            <a:spLocks noGrp="1"/>
          </p:cNvSpPr>
          <p:nvPr>
            <p:ph type="title" idx="4294967295"/>
          </p:nvPr>
        </p:nvSpPr>
        <p:spPr>
          <a:xfrm>
            <a:off x="383075" y="826950"/>
            <a:ext cx="3250500" cy="84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180" b="1">
                <a:solidFill>
                  <a:schemeClr val="lt1"/>
                </a:solidFill>
              </a:rPr>
              <a:t>REAL SKILLS FOR REAL CAREERS</a:t>
            </a:r>
            <a:endParaRPr sz="2180" b="1">
              <a:solidFill>
                <a:schemeClr val="lt1"/>
              </a:solidFill>
            </a:endParaRPr>
          </a:p>
        </p:txBody>
      </p:sp>
      <p:pic>
        <p:nvPicPr>
          <p:cNvPr id="96" name="Google Shape;96;p17"/>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graphicFrame>
        <p:nvGraphicFramePr>
          <p:cNvPr id="97" name="Google Shape;97;p17"/>
          <p:cNvGraphicFramePr/>
          <p:nvPr/>
        </p:nvGraphicFramePr>
        <p:xfrm>
          <a:off x="3406125" y="826938"/>
          <a:ext cx="5256050" cy="3655625"/>
        </p:xfrm>
        <a:graphic>
          <a:graphicData uri="http://schemas.openxmlformats.org/drawingml/2006/table">
            <a:tbl>
              <a:tblPr>
                <a:noFill/>
                <a:tableStyleId>{D02D385B-3E23-4C99-8967-585ADCF9F31C}</a:tableStyleId>
              </a:tblPr>
              <a:tblGrid>
                <a:gridCol w="2628025">
                  <a:extLst>
                    <a:ext uri="{9D8B030D-6E8A-4147-A177-3AD203B41FA5}">
                      <a16:colId xmlns:a16="http://schemas.microsoft.com/office/drawing/2014/main" val="20000"/>
                    </a:ext>
                  </a:extLst>
                </a:gridCol>
                <a:gridCol w="2628025">
                  <a:extLst>
                    <a:ext uri="{9D8B030D-6E8A-4147-A177-3AD203B41FA5}">
                      <a16:colId xmlns:a16="http://schemas.microsoft.com/office/drawing/2014/main" val="20001"/>
                    </a:ext>
                  </a:extLst>
                </a:gridCol>
              </a:tblGrid>
              <a:tr h="731125">
                <a:tc>
                  <a:txBody>
                    <a:bodyPr/>
                    <a:lstStyle/>
                    <a:p>
                      <a:pPr marL="0" marR="0" lvl="0" indent="0" algn="ctr" rtl="0">
                        <a:lnSpc>
                          <a:spcPct val="115000"/>
                        </a:lnSpc>
                        <a:spcBef>
                          <a:spcPts val="0"/>
                        </a:spcBef>
                        <a:spcAft>
                          <a:spcPts val="0"/>
                        </a:spcAft>
                        <a:buClr>
                          <a:srgbClr val="000000"/>
                        </a:buClr>
                        <a:buSzPts val="1100"/>
                        <a:buFont typeface="Arial"/>
                        <a:buNone/>
                      </a:pPr>
                      <a:r>
                        <a:rPr lang="en-GB" sz="1000" u="none" strike="noStrike" cap="none">
                          <a:solidFill>
                            <a:schemeClr val="lt1"/>
                          </a:solidFill>
                          <a:latin typeface="Helvetica Neue"/>
                          <a:ea typeface="Helvetica Neue"/>
                          <a:cs typeface="Helvetica Neue"/>
                          <a:sym typeface="Helvetica Neue"/>
                        </a:rPr>
                        <a:t>Custom-Built, Student and Teacher Friendly Online Learner Management System (LMS)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Flexible and Student-Friendly Programs Delivered in 1, 2 and 3-Year Formats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0"/>
                  </a:ext>
                </a:extLst>
              </a:tr>
              <a:tr h="73112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Certificate Programs Purpose Built For Secondary Schools (Years 10-12) By Industry and Education Experts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Practical Learning and Project-Based Learning assisting students to acquire key enterprise skills for future world of work</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1"/>
                  </a:ext>
                </a:extLst>
              </a:tr>
              <a:tr h="731125">
                <a:tc>
                  <a:txBody>
                    <a:bodyPr/>
                    <a:lstStyle/>
                    <a:p>
                      <a:pPr marL="0" marR="0" lvl="0" indent="0" algn="ctr" rtl="0">
                        <a:lnSpc>
                          <a:spcPct val="100000"/>
                        </a:lnSpc>
                        <a:spcBef>
                          <a:spcPts val="0"/>
                        </a:spcBef>
                        <a:spcAft>
                          <a:spcPts val="0"/>
                        </a:spcAft>
                        <a:buClr>
                          <a:srgbClr val="000000"/>
                        </a:buClr>
                        <a:buSzPts val="1100"/>
                        <a:buFont typeface="Arial"/>
                        <a:buNone/>
                      </a:pPr>
                      <a:r>
                        <a:rPr lang="en-GB" sz="1000" u="none" strike="noStrike" cap="none">
                          <a:solidFill>
                            <a:schemeClr val="lt1"/>
                          </a:solidFill>
                          <a:latin typeface="Helvetica Neue"/>
                          <a:ea typeface="Helvetica Neue"/>
                          <a:cs typeface="Helvetica Neue"/>
                          <a:sym typeface="Helvetica Neue"/>
                        </a:rPr>
                        <a:t>Binnacle Certificate Programs Contribute to a students QCE Credits and ATAR Ranking</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Live and Up-To-The-Minute Student Feedback and Progress Reporting - Take the stress out of teacher marking</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2"/>
                  </a:ext>
                </a:extLst>
              </a:tr>
              <a:tr h="73112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All Teaching and Assessment Resources Developed for Teachers to save your time and ‘Allow Teachers To Teach’</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World-class Teachers Professional Development Opportunities (Workshops, Webinars, ViSC Conference)</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3"/>
                  </a:ext>
                </a:extLst>
              </a:tr>
              <a:tr h="73112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Programs Delivered By Industry-Qualified Trainer and Assessors (Teachers) in a familiar School Environment</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Dedicated Teacher and Customer Support Team - Direct Access to Program Management and Admin Support Team</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p:nvPr/>
        </p:nvSpPr>
        <p:spPr>
          <a:xfrm>
            <a:off x="4507775" y="-50"/>
            <a:ext cx="46362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txBox="1">
            <a:spLocks noGrp="1"/>
          </p:cNvSpPr>
          <p:nvPr>
            <p:ph type="body" idx="1"/>
          </p:nvPr>
        </p:nvSpPr>
        <p:spPr>
          <a:xfrm>
            <a:off x="5165175" y="1228975"/>
            <a:ext cx="3532200" cy="2406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050">
                <a:solidFill>
                  <a:schemeClr val="lt1"/>
                </a:solidFill>
                <a:latin typeface="Helvetica Neue Light"/>
                <a:ea typeface="Helvetica Neue Light"/>
                <a:cs typeface="Helvetica Neue Light"/>
                <a:sym typeface="Helvetica Neue Light"/>
              </a:rPr>
              <a:t>All VET training embedded in Queensland Curriculum and Assessment Authority (QCAA) subjects and school-based apprenticeships and traineeships count towards a VET qualification as well as the QCE; in effect, allowing students to mix general and vocational education, and make a start on training for a career before they leave school.</a:t>
            </a:r>
            <a:endParaRPr sz="10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endParaRPr sz="10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As well as readying students for the workforce, VET programs can lead to further study, either in the VET sector (where students can gain credit for their VET certificate) or University.</a:t>
            </a:r>
            <a:endParaRPr sz="10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None/>
            </a:pPr>
            <a:endParaRPr sz="950">
              <a:solidFill>
                <a:schemeClr val="lt1"/>
              </a:solidFill>
              <a:latin typeface="Helvetica Neue Light"/>
              <a:ea typeface="Helvetica Neue Light"/>
              <a:cs typeface="Helvetica Neue Light"/>
              <a:sym typeface="Helvetica Neue Light"/>
            </a:endParaRPr>
          </a:p>
        </p:txBody>
      </p:sp>
      <p:pic>
        <p:nvPicPr>
          <p:cNvPr id="105" name="Google Shape;105;p18"/>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06" name="Google Shape;106;p18"/>
          <p:cNvSpPr txBox="1">
            <a:spLocks noGrp="1"/>
          </p:cNvSpPr>
          <p:nvPr>
            <p:ph type="body" idx="1"/>
          </p:nvPr>
        </p:nvSpPr>
        <p:spPr>
          <a:xfrm>
            <a:off x="614400" y="1228975"/>
            <a:ext cx="3532200" cy="967200"/>
          </a:xfrm>
          <a:prstGeom prst="rect">
            <a:avLst/>
          </a:prstGeom>
        </p:spPr>
        <p:txBody>
          <a:bodyPr spcFirstLastPara="1" wrap="square" lIns="91425" tIns="91425" rIns="91425" bIns="91425" anchor="t" anchorCtr="0">
            <a:normAutofit lnSpcReduction="10000"/>
          </a:bodyPr>
          <a:lstStyle/>
          <a:p>
            <a:pPr marL="0" lvl="0" indent="0" algn="l" rtl="0">
              <a:lnSpc>
                <a:spcPct val="150000"/>
              </a:lnSpc>
              <a:spcBef>
                <a:spcPts val="0"/>
              </a:spcBef>
              <a:spcAft>
                <a:spcPts val="0"/>
              </a:spcAft>
              <a:buClr>
                <a:schemeClr val="dk1"/>
              </a:buClr>
              <a:buSzPts val="1100"/>
              <a:buFont typeface="Arial"/>
              <a:buNone/>
            </a:pPr>
            <a:r>
              <a:rPr lang="en-GB" sz="1150">
                <a:solidFill>
                  <a:schemeClr val="dk1"/>
                </a:solidFill>
                <a:latin typeface="Helvetica Neue Light"/>
                <a:ea typeface="Helvetica Neue Light"/>
                <a:cs typeface="Helvetica Neue Light"/>
                <a:sym typeface="Helvetica Neue Light"/>
              </a:rPr>
              <a:t>VET in Schools is about gaining practical work-related skills to equip you for the world of work while you are at school.</a:t>
            </a:r>
            <a:endParaRPr sz="950">
              <a:solidFill>
                <a:schemeClr val="dk1"/>
              </a:solidFill>
              <a:latin typeface="Helvetica Neue Light"/>
              <a:ea typeface="Helvetica Neue Light"/>
              <a:cs typeface="Helvetica Neue Light"/>
              <a:sym typeface="Helvetica Neue Light"/>
            </a:endParaRPr>
          </a:p>
        </p:txBody>
      </p:sp>
      <p:sp>
        <p:nvSpPr>
          <p:cNvPr id="107" name="Google Shape;107;p18"/>
          <p:cNvSpPr txBox="1">
            <a:spLocks noGrp="1"/>
          </p:cNvSpPr>
          <p:nvPr>
            <p:ph type="title"/>
          </p:nvPr>
        </p:nvSpPr>
        <p:spPr>
          <a:xfrm>
            <a:off x="614400" y="692450"/>
            <a:ext cx="3604500" cy="47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GB" sz="2580" b="1">
                <a:solidFill>
                  <a:srgbClr val="1C478A"/>
                </a:solidFill>
              </a:rPr>
              <a:t>VET IN SCHOOLS</a:t>
            </a:r>
            <a:endParaRPr sz="1779" b="1">
              <a:solidFill>
                <a:srgbClr val="1C478A"/>
              </a:solidFill>
            </a:endParaRPr>
          </a:p>
        </p:txBody>
      </p:sp>
      <p:sp>
        <p:nvSpPr>
          <p:cNvPr id="108" name="Google Shape;108;p18"/>
          <p:cNvSpPr txBox="1">
            <a:spLocks noGrp="1"/>
          </p:cNvSpPr>
          <p:nvPr>
            <p:ph type="body" idx="1"/>
          </p:nvPr>
        </p:nvSpPr>
        <p:spPr>
          <a:xfrm>
            <a:off x="614400" y="2119000"/>
            <a:ext cx="3532200" cy="1914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864">
                <a:solidFill>
                  <a:schemeClr val="dk1"/>
                </a:solidFill>
                <a:latin typeface="Helvetica Neue Light"/>
                <a:ea typeface="Helvetica Neue Light"/>
                <a:cs typeface="Helvetica Neue Light"/>
                <a:sym typeface="Helvetica Neue Light"/>
              </a:rPr>
              <a:t>The number of schools and students involved in VET programs has increased in recent years and most schools now offer some VET options to Senior Secondary Students. </a:t>
            </a:r>
            <a:endParaRPr sz="864">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864" i="1">
                <a:solidFill>
                  <a:schemeClr val="dk1"/>
                </a:solidFill>
                <a:latin typeface="Helvetica Neue Light"/>
                <a:ea typeface="Helvetica Neue Light"/>
                <a:cs typeface="Helvetica Neue Light"/>
                <a:sym typeface="Helvetica Neue Light"/>
              </a:rPr>
              <a:t>According to the latest data from the National Centre for Vocational Education Research (NCVER), the number of school students undertaking vocational education and training (VET) as part of their senior secondary certificate of education in Queensland increased by 14.4 percent in the 2021 year. Significantly, this is 10.2 percentage points higher than the increase nationally.</a:t>
            </a: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864" i="1">
                <a:solidFill>
                  <a:schemeClr val="dk1"/>
                </a:solidFill>
                <a:latin typeface="Helvetica Neue Light"/>
                <a:ea typeface="Helvetica Neue Light"/>
                <a:cs typeface="Helvetica Neue Light"/>
                <a:sym typeface="Helvetica Neue Light"/>
              </a:rPr>
              <a:t>NCVER 2022, VET in Schools 2021, NCVER, Adelaide.</a:t>
            </a: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770"/>
              <a:buFont typeface="Arial"/>
              <a:buNone/>
            </a:pPr>
            <a:endParaRPr sz="765" i="1">
              <a:solidFill>
                <a:schemeClr val="dk1"/>
              </a:solidFill>
              <a:latin typeface="Helvetica Neue Light"/>
              <a:ea typeface="Helvetica Neue Light"/>
              <a:cs typeface="Helvetica Neue Light"/>
              <a:sym typeface="Helvetica Neue Ligh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9"/>
          <p:cNvPicPr preferRelativeResize="0"/>
          <p:nvPr/>
        </p:nvPicPr>
        <p:blipFill rotWithShape="1">
          <a:blip r:embed="rId3">
            <a:alphaModFix/>
          </a:blip>
          <a:srcRect l="27311" t="4287" r="18487" b="4287"/>
          <a:stretch/>
        </p:blipFill>
        <p:spPr>
          <a:xfrm>
            <a:off x="4571999" y="0"/>
            <a:ext cx="4572001" cy="5143499"/>
          </a:xfrm>
          <a:prstGeom prst="rect">
            <a:avLst/>
          </a:prstGeom>
          <a:noFill/>
          <a:ln>
            <a:noFill/>
          </a:ln>
        </p:spPr>
      </p:pic>
      <p:pic>
        <p:nvPicPr>
          <p:cNvPr id="117" name="Google Shape;117;p19"/>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118" name="Google Shape;118;p19"/>
          <p:cNvSpPr txBox="1">
            <a:spLocks noGrp="1"/>
          </p:cNvSpPr>
          <p:nvPr>
            <p:ph type="body" idx="1"/>
          </p:nvPr>
        </p:nvSpPr>
        <p:spPr>
          <a:xfrm>
            <a:off x="614400" y="1380675"/>
            <a:ext cx="3532200" cy="837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1050">
                <a:solidFill>
                  <a:schemeClr val="dk1"/>
                </a:solidFill>
                <a:latin typeface="Helvetica Neue Light"/>
                <a:ea typeface="Helvetica Neue Light"/>
                <a:cs typeface="Helvetica Neue Light"/>
                <a:sym typeface="Helvetica Neue Light"/>
              </a:rPr>
              <a:t>Achievement of a VET Certificate III or above, in combination with results in General Subjects, can contribute to the calculation of a student’s Australian Tertiary Admission Rank (ATAR).</a:t>
            </a:r>
            <a:endParaRPr sz="1050">
              <a:solidFill>
                <a:schemeClr val="dk1"/>
              </a:solidFill>
              <a:latin typeface="Helvetica Neue Light"/>
              <a:ea typeface="Helvetica Neue Light"/>
              <a:cs typeface="Helvetica Neue Light"/>
              <a:sym typeface="Helvetica Neue Light"/>
            </a:endParaRPr>
          </a:p>
        </p:txBody>
      </p:sp>
      <p:sp>
        <p:nvSpPr>
          <p:cNvPr id="119" name="Google Shape;119;p19"/>
          <p:cNvSpPr txBox="1">
            <a:spLocks noGrp="1"/>
          </p:cNvSpPr>
          <p:nvPr>
            <p:ph type="title"/>
          </p:nvPr>
        </p:nvSpPr>
        <p:spPr>
          <a:xfrm>
            <a:off x="614400" y="844150"/>
            <a:ext cx="3604500" cy="47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GB" sz="2180" b="1">
                <a:solidFill>
                  <a:srgbClr val="1C478A"/>
                </a:solidFill>
              </a:rPr>
              <a:t>ATAR AND QCE CREDITS</a:t>
            </a:r>
            <a:endParaRPr sz="2180" b="1">
              <a:solidFill>
                <a:srgbClr val="1C478A"/>
              </a:solidFill>
            </a:endParaRPr>
          </a:p>
        </p:txBody>
      </p:sp>
      <p:sp>
        <p:nvSpPr>
          <p:cNvPr id="120" name="Google Shape;120;p19"/>
          <p:cNvSpPr txBox="1"/>
          <p:nvPr/>
        </p:nvSpPr>
        <p:spPr>
          <a:xfrm>
            <a:off x="629075" y="2593575"/>
            <a:ext cx="3474300" cy="1661100"/>
          </a:xfrm>
          <a:prstGeom prst="rect">
            <a:avLst/>
          </a:prstGeom>
          <a:noFill/>
          <a:ln w="9525" cap="flat" cmpd="sng">
            <a:solidFill>
              <a:srgbClr val="D9D9D9"/>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950" b="1">
                <a:solidFill>
                  <a:schemeClr val="dk1"/>
                </a:solidFill>
                <a:latin typeface="Helvetica Neue"/>
                <a:ea typeface="Helvetica Neue"/>
                <a:cs typeface="Helvetica Neue"/>
                <a:sym typeface="Helvetica Neue"/>
              </a:rPr>
              <a:t>WHAT ARE QCE CREDITS?</a:t>
            </a:r>
            <a:endParaRPr sz="950" b="1">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400"/>
              <a:buFont typeface="Arial"/>
              <a:buNone/>
            </a:pPr>
            <a:endParaRPr sz="95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GB" sz="850">
                <a:solidFill>
                  <a:schemeClr val="dk1"/>
                </a:solidFill>
                <a:latin typeface="Helvetica Neue Light"/>
                <a:ea typeface="Helvetica Neue Light"/>
                <a:cs typeface="Helvetica Neue Light"/>
                <a:sym typeface="Helvetica Neue Light"/>
              </a:rPr>
              <a:t>VET courses also contribute towards a student’s Queensland Certificate of Education (QCE) which is Queensland’s Senior Secondary Schooling Qualification. To receive a QCE, Queensland students must achieve the set amount of learning which is 20 credits, which can include VET qualifications. Please see our Program-specific sections for more information regarding maximum QCE credits derived from VET qualifications offered by Binnacle Training to Queensland Senior Secondary Students.</a:t>
            </a:r>
            <a:endParaRPr sz="850">
              <a:solidFill>
                <a:schemeClr val="dk1"/>
              </a:solidFill>
              <a:latin typeface="Helvetica Neue Light"/>
              <a:ea typeface="Helvetica Neue Light"/>
              <a:cs typeface="Helvetica Neue Light"/>
              <a:sym typeface="Helvetica Neue Ligh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p:nvPr/>
        </p:nvSpPr>
        <p:spPr>
          <a:xfrm>
            <a:off x="4507775" y="-50"/>
            <a:ext cx="46362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txBox="1">
            <a:spLocks noGrp="1"/>
          </p:cNvSpPr>
          <p:nvPr>
            <p:ph type="body" idx="1"/>
          </p:nvPr>
        </p:nvSpPr>
        <p:spPr>
          <a:xfrm>
            <a:off x="5157950" y="844150"/>
            <a:ext cx="3214800" cy="2731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358"/>
              <a:buFont typeface="Arial"/>
              <a:buNone/>
            </a:pPr>
            <a:r>
              <a:rPr lang="en-GB" sz="950" b="1">
                <a:solidFill>
                  <a:schemeClr val="lt1"/>
                </a:solidFill>
              </a:rPr>
              <a:t>The Binnacle Lounge provides:</a:t>
            </a:r>
            <a:endParaRPr sz="950" b="1">
              <a:solidFill>
                <a:schemeClr val="lt1"/>
              </a:solidFill>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Real-time status reporting on student outcomes specific to your program</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Certificate on completion (a simple download)</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All course content in one central location</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Interactive online learning including program and tutorial videos</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Zero paperwork</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Unlimited access - anytime, anywhere</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Online Teacher Profile for streamlined management of HR requirements</a:t>
            </a:r>
            <a:endParaRPr sz="9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None/>
            </a:pPr>
            <a:endParaRPr sz="9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950">
                <a:solidFill>
                  <a:schemeClr val="lt1"/>
                </a:solidFill>
                <a:latin typeface="Helvetica Neue Light"/>
                <a:ea typeface="Helvetica Neue Light"/>
                <a:cs typeface="Helvetica Neue Light"/>
                <a:sym typeface="Helvetica Neue Light"/>
              </a:rPr>
              <a:t>Delivered mindfully, we are continually evolving and investing in the Binnacle Lounge (and our digital learning resources) to create great experiences for our students and teachers alike.</a:t>
            </a:r>
            <a:endParaRPr sz="9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None/>
            </a:pPr>
            <a:endParaRPr sz="950">
              <a:solidFill>
                <a:schemeClr val="lt1"/>
              </a:solidFill>
              <a:latin typeface="Helvetica Neue Light"/>
              <a:ea typeface="Helvetica Neue Light"/>
              <a:cs typeface="Helvetica Neue Light"/>
              <a:sym typeface="Helvetica Neue Light"/>
            </a:endParaRPr>
          </a:p>
        </p:txBody>
      </p:sp>
      <p:pic>
        <p:nvPicPr>
          <p:cNvPr id="129" name="Google Shape;129;p20"/>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30" name="Google Shape;130;p20"/>
          <p:cNvSpPr txBox="1">
            <a:spLocks noGrp="1"/>
          </p:cNvSpPr>
          <p:nvPr>
            <p:ph type="body" idx="1"/>
          </p:nvPr>
        </p:nvSpPr>
        <p:spPr>
          <a:xfrm>
            <a:off x="614400" y="1423125"/>
            <a:ext cx="3532200" cy="1372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100"/>
              <a:buNone/>
            </a:pPr>
            <a:r>
              <a:rPr lang="en-GB" sz="950">
                <a:solidFill>
                  <a:schemeClr val="dk1"/>
                </a:solidFill>
                <a:latin typeface="Helvetica Neue Light"/>
                <a:ea typeface="Helvetica Neue Light"/>
                <a:cs typeface="Helvetica Neue Light"/>
                <a:sym typeface="Helvetica Neue Light"/>
              </a:rPr>
              <a:t>In 2023, we are proud to be celebrating 10 years of the Binnacle Lounge - our very own Learning Management System (LMS) that has been custom-built for Schools, Teachers and Students. With innovation at the forefront, we have enabled the quality facilitation of our programs with a technology solution without peer in VET in Schools.</a:t>
            </a:r>
            <a:endParaRPr sz="950">
              <a:solidFill>
                <a:schemeClr val="dk1"/>
              </a:solidFill>
              <a:latin typeface="Helvetica Neue Light"/>
              <a:ea typeface="Helvetica Neue Light"/>
              <a:cs typeface="Helvetica Neue Light"/>
              <a:sym typeface="Helvetica Neue Light"/>
            </a:endParaRPr>
          </a:p>
        </p:txBody>
      </p:sp>
      <p:sp>
        <p:nvSpPr>
          <p:cNvPr id="131" name="Google Shape;131;p20"/>
          <p:cNvSpPr txBox="1">
            <a:spLocks noGrp="1"/>
          </p:cNvSpPr>
          <p:nvPr>
            <p:ph type="title"/>
          </p:nvPr>
        </p:nvSpPr>
        <p:spPr>
          <a:xfrm>
            <a:off x="614400" y="656325"/>
            <a:ext cx="3604500" cy="76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GB" sz="2180" b="1">
                <a:solidFill>
                  <a:srgbClr val="1C478A"/>
                </a:solidFill>
              </a:rPr>
              <a:t>BINNACLE LOUNGE</a:t>
            </a:r>
            <a:endParaRPr sz="2180" b="1">
              <a:solidFill>
                <a:srgbClr val="1C478A"/>
              </a:solidFill>
            </a:endParaRPr>
          </a:p>
          <a:p>
            <a:pPr marL="0" lvl="0" indent="0" algn="l" rtl="0">
              <a:spcBef>
                <a:spcPts val="0"/>
              </a:spcBef>
              <a:spcAft>
                <a:spcPts val="0"/>
              </a:spcAft>
              <a:buSzPts val="1100"/>
              <a:buNone/>
            </a:pPr>
            <a:r>
              <a:rPr lang="en-GB" sz="1380" b="1">
                <a:solidFill>
                  <a:srgbClr val="1C478A"/>
                </a:solidFill>
              </a:rPr>
              <a:t>(LEARNING MANAGEMENT SYSTEM)</a:t>
            </a:r>
            <a:endParaRPr sz="1380" b="1">
              <a:solidFill>
                <a:srgbClr val="1C478A"/>
              </a:solidFill>
            </a:endParaRPr>
          </a:p>
        </p:txBody>
      </p:sp>
      <p:pic>
        <p:nvPicPr>
          <p:cNvPr id="132" name="Google Shape;132;p20"/>
          <p:cNvPicPr preferRelativeResize="0"/>
          <p:nvPr/>
        </p:nvPicPr>
        <p:blipFill rotWithShape="1">
          <a:blip r:embed="rId4">
            <a:alphaModFix/>
          </a:blip>
          <a:srcRect t="14531" b="26082"/>
          <a:stretch/>
        </p:blipFill>
        <p:spPr>
          <a:xfrm>
            <a:off x="984613" y="2923900"/>
            <a:ext cx="2683125" cy="159336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1"/>
          <p:cNvSpPr txBox="1">
            <a:spLocks noGrp="1"/>
          </p:cNvSpPr>
          <p:nvPr>
            <p:ph type="title" idx="4294967295"/>
          </p:nvPr>
        </p:nvSpPr>
        <p:spPr>
          <a:xfrm>
            <a:off x="1762050" y="1748175"/>
            <a:ext cx="6292800" cy="13869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4400"/>
              <a:buFont typeface="Calibri"/>
              <a:buNone/>
            </a:pPr>
            <a:r>
              <a:rPr lang="en-GB" sz="4300" b="1">
                <a:solidFill>
                  <a:schemeClr val="lt1"/>
                </a:solidFill>
              </a:rPr>
              <a:t>BSB20120 Certificate II in Workplace Skills</a:t>
            </a:r>
            <a:endParaRPr sz="4300" b="1" i="1">
              <a:solidFill>
                <a:schemeClr val="lt1"/>
              </a:solidFill>
            </a:endParaRPr>
          </a:p>
          <a:p>
            <a:pPr marL="0" lvl="0" indent="0" algn="ctr" rtl="0">
              <a:spcBef>
                <a:spcPts val="0"/>
              </a:spcBef>
              <a:spcAft>
                <a:spcPts val="0"/>
              </a:spcAft>
              <a:buNone/>
            </a:pPr>
            <a:endParaRPr sz="4300" b="1">
              <a:solidFill>
                <a:schemeClr val="lt1"/>
              </a:solidFill>
            </a:endParaRPr>
          </a:p>
        </p:txBody>
      </p:sp>
      <p:pic>
        <p:nvPicPr>
          <p:cNvPr id="139" name="Google Shape;139;p21"/>
          <p:cNvPicPr preferRelativeResize="0"/>
          <p:nvPr/>
        </p:nvPicPr>
        <p:blipFill rotWithShape="1">
          <a:blip r:embed="rId4">
            <a:alphaModFix/>
          </a:blip>
          <a:srcRect/>
          <a:stretch/>
        </p:blipFill>
        <p:spPr>
          <a:xfrm>
            <a:off x="3777713" y="3992425"/>
            <a:ext cx="1588576" cy="579701"/>
          </a:xfrm>
          <a:prstGeom prst="rect">
            <a:avLst/>
          </a:prstGeom>
          <a:noFill/>
          <a:ln>
            <a:noFill/>
          </a:ln>
        </p:spPr>
      </p:pic>
      <p:sp>
        <p:nvSpPr>
          <p:cNvPr id="140" name="Google Shape;140;p21"/>
          <p:cNvSpPr/>
          <p:nvPr/>
        </p:nvSpPr>
        <p:spPr>
          <a:xfrm>
            <a:off x="3968499" y="709625"/>
            <a:ext cx="1207032"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BUSINESS</a:t>
            </a:r>
          </a:p>
        </p:txBody>
      </p:sp>
    </p:spTree>
  </p:cSld>
  <p:clrMapOvr>
    <a:masterClrMapping/>
  </p:clrMapOvr>
  <mc:AlternateContent xmlns:mc="http://schemas.openxmlformats.org/markup-compatibility/2006">
    <mc:Choice xmlns:p14="http://schemas.microsoft.com/office/powerpoint/2010/main" Requires="p14">
      <p:transition spd="slow" p14:dur="2000" advClick="0" advTm="7500"/>
    </mc:Choice>
    <mc:Fallback>
      <p:transition spd="slow" advClick="0" advTm="7500"/>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878787"/>
      </a:dk2>
      <a:lt2>
        <a:srgbClr val="EEEEEE"/>
      </a:lt2>
      <a:accent1>
        <a:srgbClr val="EA8C1C"/>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4031</Words>
  <Application>Microsoft Macintosh PowerPoint</Application>
  <PresentationFormat>On-screen Show (16:9)</PresentationFormat>
  <Paragraphs>620</Paragraphs>
  <Slides>49</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Helvetica Neue</vt:lpstr>
      <vt:lpstr>Helvetica Neue Light</vt:lpstr>
      <vt:lpstr>Calibri</vt:lpstr>
      <vt:lpstr>Simple Light</vt:lpstr>
      <vt:lpstr>BUSINESS &amp; TOURISM</vt:lpstr>
      <vt:lpstr>PowerPoint Presentation</vt:lpstr>
      <vt:lpstr>ALLOWING TEACHERS TO TEACH</vt:lpstr>
      <vt:lpstr>WHY STUDY WITH BINNACLE TRAINING? </vt:lpstr>
      <vt:lpstr>REAL SKILLS FOR REAL CAREERS</vt:lpstr>
      <vt:lpstr>VET IN SCHOOLS</vt:lpstr>
      <vt:lpstr>ATAR AND QCE CREDITS</vt:lpstr>
      <vt:lpstr>BINNACLE LOUNGE (LEARNING MANAGEMENT SYSTEM)</vt:lpstr>
      <vt:lpstr>BSB20120 Certificate II in Workplace Skills </vt:lpstr>
      <vt:lpstr>BSB20120 Certificate II in Workplace Skills</vt:lpstr>
      <vt:lpstr>WHAT DO STUDENTS ACHIEVE?</vt:lpstr>
      <vt:lpstr>BSB20120 Certificate II in Workplace Skills</vt:lpstr>
      <vt:lpstr>SKILLS ACQUIRED</vt:lpstr>
      <vt:lpstr>HOW WILL YOU BE ASSESSED?</vt:lpstr>
      <vt:lpstr>CAREER PATHWAYS</vt:lpstr>
      <vt:lpstr>SIT20122 Certificate II in Tourism</vt:lpstr>
      <vt:lpstr>SIT20122 Certificate II in Tourism</vt:lpstr>
      <vt:lpstr>WHAT DO STUDENTS ACHIEVE?</vt:lpstr>
      <vt:lpstr>SIT20122  Certificate II in Tourism</vt:lpstr>
      <vt:lpstr>SKILLS ACQUIRED</vt:lpstr>
      <vt:lpstr>HOW WILL YOU BE ASSESSED?</vt:lpstr>
      <vt:lpstr>CAREER PATHWAYS</vt:lpstr>
      <vt:lpstr>BSB30120 Certificate III in Business</vt:lpstr>
      <vt:lpstr>BSB30120 Certificate III in Business (Standalone)</vt:lpstr>
      <vt:lpstr>WHAT DO STUDENTS ACHIEVE?</vt:lpstr>
      <vt:lpstr>BSB30120 Certificate III in Business (Standalone)</vt:lpstr>
      <vt:lpstr>SKILLS ACQUIRED</vt:lpstr>
      <vt:lpstr>HOW WILL YOU BE ASSESSED?</vt:lpstr>
      <vt:lpstr>CAREER PATHWAYS</vt:lpstr>
      <vt:lpstr>MAJOR PROJECT: Design and Plan for a New Product or Service</vt:lpstr>
      <vt:lpstr>BSB30120 Certificate III in Business &amp; SIT20122 Certificate II in Tourism</vt:lpstr>
      <vt:lpstr>BSB30120 Certificate III in Business + SIT20122 Certificate II in Tourism</vt:lpstr>
      <vt:lpstr>WHAT DO STUDENTS ACHIEVE?</vt:lpstr>
      <vt:lpstr>BSB30120 Certificate III in Business + SIT20122 Certificate II in Tourism</vt:lpstr>
      <vt:lpstr>SKILLS ACQUIRED</vt:lpstr>
      <vt:lpstr>HOW WILL YOU BE ASSESSED?</vt:lpstr>
      <vt:lpstr>CAREER PATHWAYS</vt:lpstr>
      <vt:lpstr>Inclusivity and Communication in the Workplace (1-Term)</vt:lpstr>
      <vt:lpstr>Inclusivity and Communication in the Workplace (1-Term)</vt:lpstr>
      <vt:lpstr>Inclusivity and Communication in the Workplace (1-Term)</vt:lpstr>
      <vt:lpstr>Technology in the Workplace  (1-Term)</vt:lpstr>
      <vt:lpstr>Technology in the Workplace (1-Term)</vt:lpstr>
      <vt:lpstr>Technology in the Workplace (1-Term)</vt:lpstr>
      <vt:lpstr>FNSFLT311 Develop and apply knowledge of personal finances</vt:lpstr>
      <vt:lpstr>FNSFLT311 Develop and apply knowledge of personal finances</vt:lpstr>
      <vt:lpstr>FNSFLT311 Develop and apply knowledge of personal finances</vt:lpstr>
      <vt:lpstr>Future Learning Pathways</vt:lpstr>
      <vt:lpstr>For more information on any of our Binnacle Training Certificate Courses please visit our website (or scan the QR Code):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&amp; TOURISM</dc:title>
  <cp:lastModifiedBy>Andrew Tazelaar</cp:lastModifiedBy>
  <cp:revision>2</cp:revision>
  <dcterms:modified xsi:type="dcterms:W3CDTF">2023-05-29T05:29:48Z</dcterms:modified>
</cp:coreProperties>
</file>